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7535beff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7535beff9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5b00a29d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75b00a29d9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5b00a29d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75b00a29d9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5b00a29d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75b00a29d9_0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5b00a29d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75b00a29d9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5b00a29d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275b00a29d9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5b00a29d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75b00a29d9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5b00a29d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75b00a29d9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5b00a29d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75b00a29d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dbdbf08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6dbdbf08a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75b00a29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275b00a29d9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4746edf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274746edf9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5b00a29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75b00a29d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4746ed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74746edf9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5ae87f6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75ae87f67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5b00a29d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75b00a29d9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5b00a29d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75b00a29d9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image" Target="../media/image1.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9.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3</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p:txBody>
      </p:sp>
      <p:sp>
        <p:nvSpPr>
          <p:cNvPr id="172" name="Google Shape;172;p25"/>
          <p:cNvSpPr txBox="1"/>
          <p:nvPr/>
        </p:nvSpPr>
        <p:spPr>
          <a:xfrm>
            <a:off x="337350" y="1967525"/>
            <a:ext cx="57255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Imagine you go to open your bedroom door and it’s locked. </a:t>
            </a:r>
            <a:endParaRPr/>
          </a:p>
          <a:p>
            <a:pPr indent="0" lvl="0" marL="0" rtl="0" algn="l">
              <a:lnSpc>
                <a:spcPct val="115000"/>
              </a:lnSpc>
              <a:spcBef>
                <a:spcPts val="0"/>
              </a:spcBef>
              <a:spcAft>
                <a:spcPts val="0"/>
              </a:spcAft>
              <a:buNone/>
            </a:pPr>
            <a:r>
              <a:rPr lang="en-US"/>
              <a:t>Your three-year-old son pops in from around the corner and let’s you know he hid the only key in a box. You open the box only to find… more boxes. Boxes inside of boxes. And you don’t know which one has the key! </a:t>
            </a:r>
            <a:endParaRPr/>
          </a:p>
          <a:p>
            <a:pPr indent="0" lvl="0" marL="0" rtl="0" algn="l">
              <a:lnSpc>
                <a:spcPct val="115000"/>
              </a:lnSpc>
              <a:spcBef>
                <a:spcPts val="0"/>
              </a:spcBef>
              <a:spcAft>
                <a:spcPts val="0"/>
              </a:spcAft>
              <a:buNone/>
            </a:pPr>
            <a:r>
              <a:t/>
            </a:r>
            <a:endParaRPr/>
          </a:p>
        </p:txBody>
      </p:sp>
      <p:sp>
        <p:nvSpPr>
          <p:cNvPr id="173" name="Google Shape;173;p25"/>
          <p:cNvSpPr txBox="1"/>
          <p:nvPr/>
        </p:nvSpPr>
        <p:spPr>
          <a:xfrm>
            <a:off x="9086850" y="6486525"/>
            <a:ext cx="2998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All illustrations by Adit Bhargava (Beau Carnes @ Medium)</a:t>
            </a:r>
            <a:endParaRPr b="0" i="0" sz="800" u="none" cap="none" strike="noStrike">
              <a:solidFill>
                <a:srgbClr val="000000"/>
              </a:solidFill>
              <a:latin typeface="Arial"/>
              <a:ea typeface="Arial"/>
              <a:cs typeface="Arial"/>
              <a:sym typeface="Arial"/>
            </a:endParaRPr>
          </a:p>
        </p:txBody>
      </p:sp>
      <p:pic>
        <p:nvPicPr>
          <p:cNvPr id="174" name="Google Shape;174;p25"/>
          <p:cNvPicPr preferRelativeResize="0"/>
          <p:nvPr/>
        </p:nvPicPr>
        <p:blipFill rotWithShape="1">
          <a:blip r:embed="rId3">
            <a:alphaModFix/>
          </a:blip>
          <a:srcRect b="0" l="0" r="0" t="0"/>
          <a:stretch/>
        </p:blipFill>
        <p:spPr>
          <a:xfrm>
            <a:off x="432575" y="3351975"/>
            <a:ext cx="4862399" cy="3336150"/>
          </a:xfrm>
          <a:prstGeom prst="rect">
            <a:avLst/>
          </a:prstGeom>
          <a:noFill/>
          <a:ln>
            <a:noFill/>
          </a:ln>
        </p:spPr>
      </p:pic>
      <p:pic>
        <p:nvPicPr>
          <p:cNvPr id="175" name="Google Shape;175;p25"/>
          <p:cNvPicPr preferRelativeResize="0"/>
          <p:nvPr/>
        </p:nvPicPr>
        <p:blipFill rotWithShape="1">
          <a:blip r:embed="rId4">
            <a:alphaModFix/>
          </a:blip>
          <a:srcRect b="0" l="0" r="0" t="0"/>
          <a:stretch/>
        </p:blipFill>
        <p:spPr>
          <a:xfrm>
            <a:off x="6246900" y="2392978"/>
            <a:ext cx="5680701" cy="34974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p:txBody>
      </p:sp>
      <p:sp>
        <p:nvSpPr>
          <p:cNvPr id="181" name="Google Shape;181;p26"/>
          <p:cNvSpPr txBox="1"/>
          <p:nvPr/>
        </p:nvSpPr>
        <p:spPr>
          <a:xfrm>
            <a:off x="9086850" y="6486525"/>
            <a:ext cx="2998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All illustrations by Adit Bhargava (Beau Carnes @ Medium)</a:t>
            </a:r>
            <a:endParaRPr b="0" i="0" sz="800" u="none" cap="none" strike="noStrike">
              <a:solidFill>
                <a:srgbClr val="000000"/>
              </a:solidFill>
              <a:latin typeface="Arial"/>
              <a:ea typeface="Arial"/>
              <a:cs typeface="Arial"/>
              <a:sym typeface="Arial"/>
            </a:endParaRPr>
          </a:p>
        </p:txBody>
      </p:sp>
      <p:sp>
        <p:nvSpPr>
          <p:cNvPr id="182" name="Google Shape;182;p26"/>
          <p:cNvSpPr txBox="1"/>
          <p:nvPr/>
        </p:nvSpPr>
        <p:spPr>
          <a:xfrm>
            <a:off x="377450" y="1872325"/>
            <a:ext cx="58572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000000"/>
                </a:solidFill>
                <a:latin typeface="Arial"/>
                <a:ea typeface="Arial"/>
                <a:cs typeface="Arial"/>
                <a:sym typeface="Arial"/>
              </a:rPr>
              <a:t>Something you have to look out for when writing a recursive function is an infinite loop. This is when the function keeps calling itself… and never stops calling itself!</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000000"/>
                </a:solidFill>
                <a:latin typeface="Arial"/>
                <a:ea typeface="Arial"/>
                <a:cs typeface="Arial"/>
                <a:sym typeface="Arial"/>
              </a:rPr>
              <a:t>For instance, you may want to write a countdown function. This function will keep counting down forever.</a:t>
            </a:r>
            <a:endParaRPr b="0" i="0" u="none" cap="none" strike="noStrike">
              <a:solidFill>
                <a:srgbClr val="000000"/>
              </a:solidFill>
              <a:latin typeface="Arial"/>
              <a:ea typeface="Arial"/>
              <a:cs typeface="Arial"/>
              <a:sym typeface="Arial"/>
            </a:endParaRPr>
          </a:p>
        </p:txBody>
      </p:sp>
      <p:sp>
        <p:nvSpPr>
          <p:cNvPr id="183" name="Google Shape;183;p26"/>
          <p:cNvSpPr txBox="1"/>
          <p:nvPr/>
        </p:nvSpPr>
        <p:spPr>
          <a:xfrm>
            <a:off x="6716725" y="1872325"/>
            <a:ext cx="4015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000000"/>
                </a:solidFill>
                <a:latin typeface="Arial"/>
                <a:ea typeface="Arial"/>
                <a:cs typeface="Arial"/>
                <a:sym typeface="Arial"/>
              </a:rPr>
              <a:t>Here is the countdown function again, with a base case:</a:t>
            </a:r>
            <a:endParaRPr b="0" i="0" u="none" cap="none" strike="noStrike">
              <a:solidFill>
                <a:srgbClr val="000000"/>
              </a:solidFill>
              <a:latin typeface="Arial"/>
              <a:ea typeface="Arial"/>
              <a:cs typeface="Arial"/>
              <a:sym typeface="Arial"/>
            </a:endParaRPr>
          </a:p>
        </p:txBody>
      </p:sp>
      <p:pic>
        <p:nvPicPr>
          <p:cNvPr id="184" name="Google Shape;184;p26"/>
          <p:cNvPicPr preferRelativeResize="0"/>
          <p:nvPr/>
        </p:nvPicPr>
        <p:blipFill rotWithShape="1">
          <a:blip r:embed="rId3">
            <a:alphaModFix/>
          </a:blip>
          <a:srcRect b="0" l="0" r="0" t="0"/>
          <a:stretch/>
        </p:blipFill>
        <p:spPr>
          <a:xfrm>
            <a:off x="456400" y="3349831"/>
            <a:ext cx="5256301" cy="2109824"/>
          </a:xfrm>
          <a:prstGeom prst="rect">
            <a:avLst/>
          </a:prstGeom>
          <a:noFill/>
          <a:ln>
            <a:noFill/>
          </a:ln>
        </p:spPr>
      </p:pic>
      <p:sp>
        <p:nvSpPr>
          <p:cNvPr id="185" name="Google Shape;185;p26"/>
          <p:cNvSpPr txBox="1"/>
          <p:nvPr/>
        </p:nvSpPr>
        <p:spPr>
          <a:xfrm>
            <a:off x="337350" y="5480875"/>
            <a:ext cx="5256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000000"/>
                </a:solidFill>
                <a:latin typeface="Arial"/>
                <a:ea typeface="Arial"/>
                <a:cs typeface="Arial"/>
                <a:sym typeface="Arial"/>
              </a:rPr>
              <a:t>A recursive function always has to say when to stop repeating itself. There should always be two parts to a recursive function: the </a:t>
            </a:r>
            <a:r>
              <a:rPr b="1" i="0" lang="en-US" u="none" cap="none" strike="noStrike">
                <a:solidFill>
                  <a:srgbClr val="000000"/>
                </a:solidFill>
                <a:latin typeface="Arial"/>
                <a:ea typeface="Arial"/>
                <a:cs typeface="Arial"/>
                <a:sym typeface="Arial"/>
              </a:rPr>
              <a:t>recursive case</a:t>
            </a:r>
            <a:r>
              <a:rPr b="0" i="0" lang="en-US" u="none" cap="none" strike="noStrike">
                <a:solidFill>
                  <a:srgbClr val="000000"/>
                </a:solidFill>
                <a:latin typeface="Arial"/>
                <a:ea typeface="Arial"/>
                <a:cs typeface="Arial"/>
                <a:sym typeface="Arial"/>
              </a:rPr>
              <a:t> and the </a:t>
            </a:r>
            <a:r>
              <a:rPr b="1" i="0" lang="en-US" u="none" cap="none" strike="noStrike">
                <a:solidFill>
                  <a:srgbClr val="000000"/>
                </a:solidFill>
                <a:latin typeface="Arial"/>
                <a:ea typeface="Arial"/>
                <a:cs typeface="Arial"/>
                <a:sym typeface="Arial"/>
              </a:rPr>
              <a:t>base case</a:t>
            </a:r>
            <a:r>
              <a:rPr b="0" i="0" lang="en-US" u="none" cap="none" strike="noStrike">
                <a:solidFill>
                  <a:srgbClr val="000000"/>
                </a:solidFill>
                <a:latin typeface="Arial"/>
                <a:ea typeface="Arial"/>
                <a:cs typeface="Arial"/>
                <a:sym typeface="Arial"/>
              </a:rPr>
              <a:t>. The recursive case is when the function calls itself. The base case is when the function stops calling itself. This prevents infinite loops.</a:t>
            </a:r>
            <a:endParaRPr b="0" i="0" u="none" cap="none" strike="noStrike">
              <a:solidFill>
                <a:srgbClr val="000000"/>
              </a:solidFill>
              <a:latin typeface="Arial"/>
              <a:ea typeface="Arial"/>
              <a:cs typeface="Arial"/>
              <a:sym typeface="Arial"/>
            </a:endParaRPr>
          </a:p>
        </p:txBody>
      </p:sp>
      <p:pic>
        <p:nvPicPr>
          <p:cNvPr id="186" name="Google Shape;186;p26"/>
          <p:cNvPicPr preferRelativeResize="0"/>
          <p:nvPr/>
        </p:nvPicPr>
        <p:blipFill rotWithShape="1">
          <a:blip r:embed="rId4">
            <a:alphaModFix/>
          </a:blip>
          <a:srcRect b="0" l="0" r="0" t="0"/>
          <a:stretch/>
        </p:blipFill>
        <p:spPr>
          <a:xfrm>
            <a:off x="6429600" y="2678225"/>
            <a:ext cx="5356350" cy="309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p:txBody>
      </p:sp>
      <p:sp>
        <p:nvSpPr>
          <p:cNvPr id="192" name="Google Shape;192;p27"/>
          <p:cNvSpPr txBox="1"/>
          <p:nvPr/>
        </p:nvSpPr>
        <p:spPr>
          <a:xfrm>
            <a:off x="4353875" y="6550200"/>
            <a:ext cx="2998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All illustrations by Adit Bhargava (Beau Carnes @ Medium)</a:t>
            </a:r>
            <a:endParaRPr b="0" i="0" sz="800" u="none" cap="none" strike="noStrike">
              <a:solidFill>
                <a:srgbClr val="000000"/>
              </a:solidFill>
              <a:latin typeface="Arial"/>
              <a:ea typeface="Arial"/>
              <a:cs typeface="Arial"/>
              <a:sym typeface="Arial"/>
            </a:endParaRPr>
          </a:p>
        </p:txBody>
      </p:sp>
      <p:sp>
        <p:nvSpPr>
          <p:cNvPr id="193" name="Google Shape;193;p27"/>
          <p:cNvSpPr txBox="1"/>
          <p:nvPr/>
        </p:nvSpPr>
        <p:spPr>
          <a:xfrm>
            <a:off x="377450" y="1872325"/>
            <a:ext cx="5857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lang="en-US">
                <a:solidFill>
                  <a:schemeClr val="dk1"/>
                </a:solidFill>
              </a:rPr>
              <a:t>Recursive functions use something called “</a:t>
            </a:r>
            <a:r>
              <a:rPr b="1" lang="en-US">
                <a:solidFill>
                  <a:schemeClr val="dk1"/>
                </a:solidFill>
              </a:rPr>
              <a:t>the call stack</a:t>
            </a:r>
            <a:r>
              <a:rPr lang="en-US">
                <a:solidFill>
                  <a:schemeClr val="dk1"/>
                </a:solidFill>
              </a:rPr>
              <a:t>.” When a program calls a function, that function goes on top of the call stack. This similar to a stack of books. You add things one at a time. Then, when you are ready to take something off, you always take off the top item.</a:t>
            </a:r>
            <a:endParaRPr>
              <a:solidFill>
                <a:schemeClr val="dk1"/>
              </a:solidFill>
            </a:endParaRPr>
          </a:p>
          <a:p>
            <a:pPr indent="0" lvl="0" marL="0" rtl="0" algn="l">
              <a:spcBef>
                <a:spcPts val="0"/>
              </a:spcBef>
              <a:spcAft>
                <a:spcPts val="0"/>
              </a:spcAft>
              <a:buClr>
                <a:schemeClr val="dk1"/>
              </a:buClr>
              <a:buSzPts val="1000"/>
              <a:buFont typeface="Arial"/>
              <a:buNone/>
            </a:pPr>
            <a:r>
              <a:t/>
            </a:r>
            <a:endParaRPr>
              <a:solidFill>
                <a:schemeClr val="dk1"/>
              </a:solidFill>
            </a:endParaRPr>
          </a:p>
          <a:p>
            <a:pPr indent="0" lvl="0" marL="0" rtl="0" algn="l">
              <a:spcBef>
                <a:spcPts val="0"/>
              </a:spcBef>
              <a:spcAft>
                <a:spcPts val="0"/>
              </a:spcAft>
              <a:buClr>
                <a:schemeClr val="dk1"/>
              </a:buClr>
              <a:buSzPts val="1000"/>
              <a:buFont typeface="Arial"/>
              <a:buNone/>
            </a:pPr>
            <a:r>
              <a:rPr lang="en-US">
                <a:solidFill>
                  <a:schemeClr val="dk1"/>
                </a:solidFill>
              </a:rPr>
              <a:t>Here is a recursive function to calculate the factorial of a number:</a:t>
            </a:r>
            <a:endParaRPr/>
          </a:p>
        </p:txBody>
      </p:sp>
      <p:sp>
        <p:nvSpPr>
          <p:cNvPr id="194" name="Google Shape;194;p27"/>
          <p:cNvSpPr txBox="1"/>
          <p:nvPr/>
        </p:nvSpPr>
        <p:spPr>
          <a:xfrm>
            <a:off x="377450" y="5182325"/>
            <a:ext cx="525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Now let’s see what happens if you call fact(3). The topmost box in the stack tells you what call to fact you’re currently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Notice how each call to fact has its own copy of x. This is very important to making recursion work. You can’t access a different function’s copy of x.</a:t>
            </a:r>
            <a:endParaRPr/>
          </a:p>
        </p:txBody>
      </p:sp>
      <p:pic>
        <p:nvPicPr>
          <p:cNvPr id="195" name="Google Shape;195;p27"/>
          <p:cNvPicPr preferRelativeResize="0"/>
          <p:nvPr/>
        </p:nvPicPr>
        <p:blipFill rotWithShape="1">
          <a:blip r:embed="rId3">
            <a:alphaModFix/>
          </a:blip>
          <a:srcRect b="0" l="0" r="0" t="0"/>
          <a:stretch/>
        </p:blipFill>
        <p:spPr>
          <a:xfrm>
            <a:off x="487725" y="3299925"/>
            <a:ext cx="3355225" cy="1757950"/>
          </a:xfrm>
          <a:prstGeom prst="rect">
            <a:avLst/>
          </a:prstGeom>
          <a:noFill/>
          <a:ln cap="flat" cmpd="sng" w="9525">
            <a:solidFill>
              <a:srgbClr val="595959"/>
            </a:solidFill>
            <a:prstDash val="solid"/>
            <a:round/>
            <a:headEnd len="sm" w="sm" type="none"/>
            <a:tailEnd len="sm" w="sm" type="none"/>
          </a:ln>
        </p:spPr>
      </p:pic>
      <p:pic>
        <p:nvPicPr>
          <p:cNvPr id="196" name="Google Shape;196;p27"/>
          <p:cNvPicPr preferRelativeResize="0"/>
          <p:nvPr/>
        </p:nvPicPr>
        <p:blipFill rotWithShape="1">
          <a:blip r:embed="rId4">
            <a:alphaModFix/>
          </a:blip>
          <a:srcRect b="0" l="0" r="0" t="0"/>
          <a:stretch/>
        </p:blipFill>
        <p:spPr>
          <a:xfrm>
            <a:off x="7539800" y="907375"/>
            <a:ext cx="4382673" cy="58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p:txBody>
      </p:sp>
      <p:sp>
        <p:nvSpPr>
          <p:cNvPr id="202" name="Google Shape;202;p28"/>
          <p:cNvSpPr txBox="1"/>
          <p:nvPr/>
        </p:nvSpPr>
        <p:spPr>
          <a:xfrm>
            <a:off x="4353875" y="6550200"/>
            <a:ext cx="2998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All illustrations by Adit Bhargava (Beau Carnes @ Medium)</a:t>
            </a:r>
            <a:endParaRPr b="0" i="0" sz="800" u="none" cap="none" strike="noStrike">
              <a:solidFill>
                <a:srgbClr val="000000"/>
              </a:solidFill>
              <a:latin typeface="Arial"/>
              <a:ea typeface="Arial"/>
              <a:cs typeface="Arial"/>
              <a:sym typeface="Arial"/>
            </a:endParaRPr>
          </a:p>
        </p:txBody>
      </p:sp>
      <p:sp>
        <p:nvSpPr>
          <p:cNvPr id="203" name="Google Shape;203;p28"/>
          <p:cNvSpPr txBox="1"/>
          <p:nvPr/>
        </p:nvSpPr>
        <p:spPr>
          <a:xfrm>
            <a:off x="377450" y="1872325"/>
            <a:ext cx="585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000"/>
              <a:buFont typeface="Arial"/>
              <a:buNone/>
            </a:pPr>
            <a:r>
              <a:rPr lang="en-US">
                <a:solidFill>
                  <a:schemeClr val="dk1"/>
                </a:solidFill>
              </a:rPr>
              <a:t>With an iterative approach, you make a pile of boxes to search through, so you always know what boxes you still need to search.</a:t>
            </a:r>
            <a:endParaRPr>
              <a:solidFill>
                <a:schemeClr val="dk1"/>
              </a:solidFill>
            </a:endParaRPr>
          </a:p>
        </p:txBody>
      </p:sp>
      <p:sp>
        <p:nvSpPr>
          <p:cNvPr id="204" name="Google Shape;204;p28"/>
          <p:cNvSpPr txBox="1"/>
          <p:nvPr/>
        </p:nvSpPr>
        <p:spPr>
          <a:xfrm>
            <a:off x="377450" y="5182325"/>
            <a:ext cx="697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rPr>
              <a:t>But there is no pile in the recursive approach. How does your algorithm know which boxes you still have to look though? The “pile of boxes” is saved on the stack.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This is a stack of half-completed function calls, each with its own half-complete list of boxes to look through. The stack keeps track of the pile of boxes for you!</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pic>
        <p:nvPicPr>
          <p:cNvPr id="205" name="Google Shape;205;p28"/>
          <p:cNvPicPr preferRelativeResize="0"/>
          <p:nvPr/>
        </p:nvPicPr>
        <p:blipFill rotWithShape="1">
          <a:blip r:embed="rId3">
            <a:alphaModFix/>
          </a:blip>
          <a:srcRect b="0" l="0" r="0" t="0"/>
          <a:stretch/>
        </p:blipFill>
        <p:spPr>
          <a:xfrm>
            <a:off x="1931101" y="2487926"/>
            <a:ext cx="3572626" cy="2684450"/>
          </a:xfrm>
          <a:prstGeom prst="rect">
            <a:avLst/>
          </a:prstGeom>
          <a:noFill/>
          <a:ln>
            <a:noFill/>
          </a:ln>
        </p:spPr>
      </p:pic>
      <p:pic>
        <p:nvPicPr>
          <p:cNvPr id="206" name="Google Shape;206;p28"/>
          <p:cNvPicPr preferRelativeResize="0"/>
          <p:nvPr/>
        </p:nvPicPr>
        <p:blipFill rotWithShape="1">
          <a:blip r:embed="rId4">
            <a:alphaModFix/>
          </a:blip>
          <a:srcRect b="0" l="0" r="0" t="0"/>
          <a:stretch/>
        </p:blipFill>
        <p:spPr>
          <a:xfrm>
            <a:off x="7352750" y="1176325"/>
            <a:ext cx="4617776" cy="54707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a:p>
            <a:pPr indent="0" lvl="0" marL="0" rtl="0" algn="l">
              <a:spcBef>
                <a:spcPts val="0"/>
              </a:spcBef>
              <a:spcAft>
                <a:spcPts val="0"/>
              </a:spcAft>
              <a:buClr>
                <a:schemeClr val="dk2"/>
              </a:buClr>
              <a:buSzPts val="6000"/>
              <a:buFont typeface="Georgia"/>
              <a:buNone/>
            </a:pPr>
            <a:r>
              <a:rPr lang="en-US" sz="1800"/>
              <a:t>Recursive Algorithm Template</a:t>
            </a:r>
            <a:endParaRPr sz="2500"/>
          </a:p>
        </p:txBody>
      </p:sp>
      <p:pic>
        <p:nvPicPr>
          <p:cNvPr id="212" name="Google Shape;212;p29"/>
          <p:cNvPicPr preferRelativeResize="0"/>
          <p:nvPr/>
        </p:nvPicPr>
        <p:blipFill rotWithShape="1">
          <a:blip r:embed="rId3">
            <a:alphaModFix/>
          </a:blip>
          <a:srcRect b="14476" l="8277" r="12514" t="10516"/>
          <a:stretch/>
        </p:blipFill>
        <p:spPr>
          <a:xfrm>
            <a:off x="565950" y="1872325"/>
            <a:ext cx="4598233" cy="1885150"/>
          </a:xfrm>
          <a:prstGeom prst="rect">
            <a:avLst/>
          </a:prstGeom>
          <a:noFill/>
          <a:ln cap="flat" cmpd="sng" w="9525">
            <a:solidFill>
              <a:srgbClr val="000000"/>
            </a:solidFill>
            <a:prstDash val="solid"/>
            <a:round/>
            <a:headEnd len="sm" w="sm" type="none"/>
            <a:tailEnd len="sm" w="sm" type="none"/>
          </a:ln>
        </p:spPr>
      </p:pic>
      <p:sp>
        <p:nvSpPr>
          <p:cNvPr id="213" name="Google Shape;213;p29"/>
          <p:cNvSpPr txBox="1"/>
          <p:nvPr/>
        </p:nvSpPr>
        <p:spPr>
          <a:xfrm>
            <a:off x="1733925" y="3687225"/>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https://dev.to/</a:t>
            </a:r>
            <a:endParaRPr b="0" i="0" sz="800" u="none" cap="none" strike="noStrike">
              <a:solidFill>
                <a:srgbClr val="000000"/>
              </a:solidFill>
              <a:latin typeface="Arial"/>
              <a:ea typeface="Arial"/>
              <a:cs typeface="Arial"/>
              <a:sym typeface="Arial"/>
            </a:endParaRPr>
          </a:p>
        </p:txBody>
      </p:sp>
      <p:pic>
        <p:nvPicPr>
          <p:cNvPr id="214" name="Google Shape;214;p29"/>
          <p:cNvPicPr preferRelativeResize="0"/>
          <p:nvPr/>
        </p:nvPicPr>
        <p:blipFill rotWithShape="1">
          <a:blip r:embed="rId4">
            <a:alphaModFix/>
          </a:blip>
          <a:srcRect b="0" l="0" r="0" t="0"/>
          <a:stretch/>
        </p:blipFill>
        <p:spPr>
          <a:xfrm>
            <a:off x="565950" y="4030150"/>
            <a:ext cx="4082000" cy="2484925"/>
          </a:xfrm>
          <a:prstGeom prst="rect">
            <a:avLst/>
          </a:prstGeom>
          <a:noFill/>
          <a:ln>
            <a:noFill/>
          </a:ln>
        </p:spPr>
      </p:pic>
      <p:sp>
        <p:nvSpPr>
          <p:cNvPr id="215" name="Google Shape;215;p29"/>
          <p:cNvSpPr txBox="1"/>
          <p:nvPr/>
        </p:nvSpPr>
        <p:spPr>
          <a:xfrm>
            <a:off x="1359337" y="655020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https://www.geeksforgeeks.org/</a:t>
            </a:r>
            <a:endParaRPr b="0" i="0" sz="800" u="none" cap="none" strike="noStrike">
              <a:solidFill>
                <a:srgbClr val="000000"/>
              </a:solidFill>
              <a:latin typeface="Arial"/>
              <a:ea typeface="Arial"/>
              <a:cs typeface="Arial"/>
              <a:sym typeface="Arial"/>
            </a:endParaRPr>
          </a:p>
        </p:txBody>
      </p:sp>
      <p:pic>
        <p:nvPicPr>
          <p:cNvPr id="216" name="Google Shape;216;p29"/>
          <p:cNvPicPr preferRelativeResize="0"/>
          <p:nvPr/>
        </p:nvPicPr>
        <p:blipFill rotWithShape="1">
          <a:blip r:embed="rId5">
            <a:alphaModFix/>
          </a:blip>
          <a:srcRect b="0" l="0" r="0" t="0"/>
          <a:stretch/>
        </p:blipFill>
        <p:spPr>
          <a:xfrm>
            <a:off x="5542950" y="1029325"/>
            <a:ext cx="4578818" cy="5423476"/>
          </a:xfrm>
          <a:prstGeom prst="rect">
            <a:avLst/>
          </a:prstGeom>
          <a:noFill/>
          <a:ln cap="flat" cmpd="sng" w="9525">
            <a:solidFill>
              <a:srgbClr val="000000"/>
            </a:solidFill>
            <a:prstDash val="solid"/>
            <a:round/>
            <a:headEnd len="sm" w="sm" type="none"/>
            <a:tailEnd len="sm" w="sm" type="none"/>
          </a:ln>
        </p:spPr>
      </p:pic>
      <p:sp>
        <p:nvSpPr>
          <p:cNvPr id="217" name="Google Shape;217;p29"/>
          <p:cNvSpPr txBox="1"/>
          <p:nvPr/>
        </p:nvSpPr>
        <p:spPr>
          <a:xfrm>
            <a:off x="7016212" y="645280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https://www.programiz.com/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a:p>
            <a:pPr indent="0" lvl="0" marL="0" rtl="0" algn="l">
              <a:spcBef>
                <a:spcPts val="0"/>
              </a:spcBef>
              <a:spcAft>
                <a:spcPts val="0"/>
              </a:spcAft>
              <a:buClr>
                <a:schemeClr val="dk2"/>
              </a:buClr>
              <a:buSzPts val="6000"/>
              <a:buFont typeface="Georgia"/>
              <a:buNone/>
            </a:pPr>
            <a:r>
              <a:rPr lang="en-US" sz="1800"/>
              <a:t>Finding a Palindrome</a:t>
            </a:r>
            <a:endParaRPr sz="2500"/>
          </a:p>
        </p:txBody>
      </p:sp>
      <p:sp>
        <p:nvSpPr>
          <p:cNvPr id="223" name="Google Shape;223;p30"/>
          <p:cNvSpPr txBox="1"/>
          <p:nvPr/>
        </p:nvSpPr>
        <p:spPr>
          <a:xfrm>
            <a:off x="337350" y="1872325"/>
            <a:ext cx="6564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21242C"/>
                </a:solidFill>
                <a:highlight>
                  <a:srgbClr val="FFFFFF"/>
                </a:highlight>
                <a:latin typeface="Arial"/>
                <a:ea typeface="Arial"/>
                <a:cs typeface="Arial"/>
                <a:sym typeface="Arial"/>
              </a:rPr>
              <a:t>A </a:t>
            </a:r>
            <a:r>
              <a:rPr b="1" i="0" lang="en-US" u="none" cap="none" strike="noStrike">
                <a:solidFill>
                  <a:srgbClr val="21242C"/>
                </a:solidFill>
                <a:highlight>
                  <a:srgbClr val="FFFFFF"/>
                </a:highlight>
                <a:latin typeface="Arial"/>
                <a:ea typeface="Arial"/>
                <a:cs typeface="Arial"/>
                <a:sym typeface="Arial"/>
              </a:rPr>
              <a:t>palindrome</a:t>
            </a:r>
            <a:r>
              <a:rPr b="0" i="0" lang="en-US" u="none" cap="none" strike="noStrike">
                <a:solidFill>
                  <a:srgbClr val="21242C"/>
                </a:solidFill>
                <a:highlight>
                  <a:srgbClr val="FFFFFF"/>
                </a:highlight>
                <a:latin typeface="Arial"/>
                <a:ea typeface="Arial"/>
                <a:cs typeface="Arial"/>
                <a:sym typeface="Arial"/>
              </a:rPr>
              <a:t> is a word that is spelled the same forward and backward. For example, </a:t>
            </a:r>
            <a:r>
              <a:rPr b="0" i="1" lang="en-US" u="none" cap="none" strike="noStrike">
                <a:solidFill>
                  <a:srgbClr val="21242C"/>
                </a:solidFill>
                <a:highlight>
                  <a:srgbClr val="FFFFFF"/>
                </a:highlight>
                <a:latin typeface="Arial"/>
                <a:ea typeface="Arial"/>
                <a:cs typeface="Arial"/>
                <a:sym typeface="Arial"/>
              </a:rPr>
              <a:t>rotor</a:t>
            </a:r>
            <a:r>
              <a:rPr b="0" i="0" lang="en-US" u="none" cap="none" strike="noStrike">
                <a:solidFill>
                  <a:srgbClr val="21242C"/>
                </a:solidFill>
                <a:highlight>
                  <a:srgbClr val="FFFFFF"/>
                </a:highlight>
                <a:latin typeface="Arial"/>
                <a:ea typeface="Arial"/>
                <a:cs typeface="Arial"/>
                <a:sym typeface="Arial"/>
              </a:rPr>
              <a:t> is a palindrome, but </a:t>
            </a:r>
            <a:r>
              <a:rPr b="0" i="1" lang="en-US" u="none" cap="none" strike="noStrike">
                <a:solidFill>
                  <a:srgbClr val="21242C"/>
                </a:solidFill>
                <a:highlight>
                  <a:srgbClr val="FFFFFF"/>
                </a:highlight>
                <a:latin typeface="Arial"/>
                <a:ea typeface="Arial"/>
                <a:cs typeface="Arial"/>
                <a:sym typeface="Arial"/>
              </a:rPr>
              <a:t>motor</a:t>
            </a:r>
            <a:r>
              <a:rPr b="0" i="0" lang="en-US" u="none" cap="none" strike="noStrike">
                <a:solidFill>
                  <a:srgbClr val="21242C"/>
                </a:solidFill>
                <a:highlight>
                  <a:srgbClr val="FFFFFF"/>
                </a:highlight>
                <a:latin typeface="Arial"/>
                <a:ea typeface="Arial"/>
                <a:cs typeface="Arial"/>
                <a:sym typeface="Arial"/>
              </a:rPr>
              <a:t> is not.</a:t>
            </a:r>
            <a:endParaRPr b="0" i="0" u="none" cap="none" strike="noStrike">
              <a:solidFill>
                <a:srgbClr val="000000"/>
              </a:solidFill>
              <a:latin typeface="Arial"/>
              <a:ea typeface="Arial"/>
              <a:cs typeface="Arial"/>
              <a:sym typeface="Arial"/>
            </a:endParaRPr>
          </a:p>
        </p:txBody>
      </p:sp>
      <p:pic>
        <p:nvPicPr>
          <p:cNvPr id="224" name="Google Shape;224;p30"/>
          <p:cNvPicPr preferRelativeResize="0"/>
          <p:nvPr/>
        </p:nvPicPr>
        <p:blipFill rotWithShape="1">
          <a:blip r:embed="rId3">
            <a:alphaModFix/>
          </a:blip>
          <a:srcRect b="0" l="0" r="0" t="0"/>
          <a:stretch/>
        </p:blipFill>
        <p:spPr>
          <a:xfrm>
            <a:off x="1862125" y="2487925"/>
            <a:ext cx="3133550" cy="811750"/>
          </a:xfrm>
          <a:prstGeom prst="rect">
            <a:avLst/>
          </a:prstGeom>
          <a:noFill/>
          <a:ln>
            <a:noFill/>
          </a:ln>
        </p:spPr>
      </p:pic>
      <p:pic>
        <p:nvPicPr>
          <p:cNvPr id="225" name="Google Shape;225;p30"/>
          <p:cNvPicPr preferRelativeResize="0"/>
          <p:nvPr/>
        </p:nvPicPr>
        <p:blipFill rotWithShape="1">
          <a:blip r:embed="rId4">
            <a:alphaModFix/>
          </a:blip>
          <a:srcRect b="0" l="0" r="0" t="0"/>
          <a:stretch/>
        </p:blipFill>
        <p:spPr>
          <a:xfrm>
            <a:off x="682950" y="3299675"/>
            <a:ext cx="5613889" cy="3127675"/>
          </a:xfrm>
          <a:prstGeom prst="rect">
            <a:avLst/>
          </a:prstGeom>
          <a:noFill/>
          <a:ln>
            <a:noFill/>
          </a:ln>
        </p:spPr>
      </p:pic>
      <p:sp>
        <p:nvSpPr>
          <p:cNvPr id="226" name="Google Shape;226;p30"/>
          <p:cNvSpPr txBox="1"/>
          <p:nvPr/>
        </p:nvSpPr>
        <p:spPr>
          <a:xfrm>
            <a:off x="2488500" y="641050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https://uselessetymology.com/</a:t>
            </a:r>
            <a:endParaRPr b="0" i="0" sz="800" u="none" cap="none" strike="noStrike">
              <a:solidFill>
                <a:srgbClr val="000000"/>
              </a:solidFill>
              <a:latin typeface="Arial"/>
              <a:ea typeface="Arial"/>
              <a:cs typeface="Arial"/>
              <a:sym typeface="Arial"/>
            </a:endParaRPr>
          </a:p>
        </p:txBody>
      </p:sp>
      <p:sp>
        <p:nvSpPr>
          <p:cNvPr id="227" name="Google Shape;227;p30"/>
          <p:cNvSpPr txBox="1"/>
          <p:nvPr/>
        </p:nvSpPr>
        <p:spPr>
          <a:xfrm>
            <a:off x="6989800" y="3482325"/>
            <a:ext cx="48558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u="none" cap="none" strike="noStrike">
                <a:solidFill>
                  <a:srgbClr val="A61C00"/>
                </a:solidFill>
                <a:highlight>
                  <a:srgbClr val="FFFFFF"/>
                </a:highlight>
                <a:latin typeface="Arial"/>
                <a:ea typeface="Arial"/>
                <a:cs typeface="Arial"/>
                <a:sym typeface="Arial"/>
              </a:rPr>
              <a:t>Step 1: Establish a Base Case</a:t>
            </a:r>
            <a:endParaRPr b="1" i="0" u="none" cap="none" strike="noStrike">
              <a:solidFill>
                <a:srgbClr val="A61C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21242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21242C"/>
                </a:solidFill>
                <a:highlight>
                  <a:srgbClr val="FFFFFF"/>
                </a:highlight>
                <a:latin typeface="Arial"/>
                <a:ea typeface="Arial"/>
                <a:cs typeface="Arial"/>
                <a:sym typeface="Arial"/>
              </a:rPr>
              <a:t>Consider the word </a:t>
            </a:r>
            <a:r>
              <a:rPr b="0" i="1" lang="en-US" u="none" cap="none" strike="noStrike">
                <a:solidFill>
                  <a:srgbClr val="21242C"/>
                </a:solidFill>
                <a:highlight>
                  <a:srgbClr val="FFFFFF"/>
                </a:highlight>
                <a:latin typeface="Arial"/>
                <a:ea typeface="Arial"/>
                <a:cs typeface="Arial"/>
                <a:sym typeface="Arial"/>
              </a:rPr>
              <a:t>a</a:t>
            </a:r>
            <a:r>
              <a:rPr b="0" i="0" lang="en-US" u="none" cap="none" strike="noStrike">
                <a:solidFill>
                  <a:srgbClr val="21242C"/>
                </a:solidFill>
                <a:highlight>
                  <a:srgbClr val="FFFFFF"/>
                </a:highlight>
                <a:latin typeface="Arial"/>
                <a:ea typeface="Arial"/>
                <a:cs typeface="Arial"/>
                <a:sym typeface="Arial"/>
              </a:rPr>
              <a:t>. It's a palindrome. We can say that any string containing just one letter is by default a palindrome.</a:t>
            </a:r>
            <a:endParaRPr b="0" i="0" u="none" cap="none" strike="noStrike">
              <a:solidFill>
                <a:srgbClr val="21242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21242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21242C"/>
                </a:solidFill>
                <a:highlight>
                  <a:srgbClr val="FFFFFF"/>
                </a:highlight>
                <a:latin typeface="Arial"/>
                <a:ea typeface="Arial"/>
                <a:cs typeface="Arial"/>
                <a:sym typeface="Arial"/>
              </a:rPr>
              <a:t>Now, a string can contain no letters; we call a string of zero letters an empty string. An empty string is also a palindrome, since it "reads" the same forward and backward. </a:t>
            </a:r>
            <a:endParaRPr b="0" i="0" u="none" cap="none" strike="noStrike">
              <a:solidFill>
                <a:srgbClr val="21242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u="none" cap="none" strike="noStrike">
              <a:solidFill>
                <a:srgbClr val="21242C"/>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u="none" cap="none" strike="noStrike">
                <a:solidFill>
                  <a:srgbClr val="21242C"/>
                </a:solidFill>
                <a:highlight>
                  <a:srgbClr val="FFFFFF"/>
                </a:highlight>
                <a:latin typeface="Arial"/>
                <a:ea typeface="Arial"/>
                <a:cs typeface="Arial"/>
                <a:sym typeface="Arial"/>
              </a:rPr>
              <a:t>So now let's say that any string containing at most one letter is a palindrome. That's our base case: a string with exactly zero letters or one letter is a palindrome.</a:t>
            </a:r>
            <a:endParaRPr b="0" i="0" u="none" cap="none" strike="noStrike">
              <a:solidFill>
                <a:srgbClr val="21242C"/>
              </a:solidFill>
              <a:highlight>
                <a:srgbClr val="FFFFFF"/>
              </a:highlight>
              <a:latin typeface="Arial"/>
              <a:ea typeface="Arial"/>
              <a:cs typeface="Arial"/>
              <a:sym typeface="Arial"/>
            </a:endParaRPr>
          </a:p>
        </p:txBody>
      </p:sp>
      <p:pic>
        <p:nvPicPr>
          <p:cNvPr id="228" name="Google Shape;228;p30"/>
          <p:cNvPicPr preferRelativeResize="0"/>
          <p:nvPr/>
        </p:nvPicPr>
        <p:blipFill rotWithShape="1">
          <a:blip r:embed="rId5">
            <a:alphaModFix/>
          </a:blip>
          <a:srcRect b="0" l="24276" r="19941" t="0"/>
          <a:stretch/>
        </p:blipFill>
        <p:spPr>
          <a:xfrm>
            <a:off x="7890400" y="1022500"/>
            <a:ext cx="2506376" cy="252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a:p>
            <a:pPr indent="0" lvl="0" marL="0" rtl="0" algn="l">
              <a:spcBef>
                <a:spcPts val="0"/>
              </a:spcBef>
              <a:spcAft>
                <a:spcPts val="0"/>
              </a:spcAft>
              <a:buClr>
                <a:schemeClr val="dk2"/>
              </a:buClr>
              <a:buSzPts val="6000"/>
              <a:buFont typeface="Georgia"/>
              <a:buNone/>
            </a:pPr>
            <a:r>
              <a:rPr lang="en-US" sz="1800"/>
              <a:t>Finding a Palindrome</a:t>
            </a:r>
            <a:endParaRPr sz="2500"/>
          </a:p>
        </p:txBody>
      </p:sp>
      <p:sp>
        <p:nvSpPr>
          <p:cNvPr id="234" name="Google Shape;234;p31"/>
          <p:cNvSpPr txBox="1"/>
          <p:nvPr/>
        </p:nvSpPr>
        <p:spPr>
          <a:xfrm>
            <a:off x="337350" y="2026625"/>
            <a:ext cx="6866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200"/>
              <a:buFont typeface="Arial"/>
              <a:buNone/>
            </a:pPr>
            <a:r>
              <a:rPr b="1" lang="en-US">
                <a:solidFill>
                  <a:srgbClr val="A61C00"/>
                </a:solidFill>
                <a:highlight>
                  <a:schemeClr val="lt1"/>
                </a:highlight>
              </a:rPr>
              <a:t>Step 2: Build the Recursive Case</a:t>
            </a:r>
            <a:endParaRPr b="1">
              <a:solidFill>
                <a:srgbClr val="A61C00"/>
              </a:solidFill>
              <a:highlight>
                <a:schemeClr val="lt1"/>
              </a:highlight>
            </a:endParaRPr>
          </a:p>
          <a:p>
            <a:pPr indent="0" lvl="0" marL="0" rtl="0" algn="l">
              <a:spcBef>
                <a:spcPts val="0"/>
              </a:spcBef>
              <a:spcAft>
                <a:spcPts val="0"/>
              </a:spcAft>
              <a:buClr>
                <a:schemeClr val="dk1"/>
              </a:buClr>
              <a:buSzPts val="1200"/>
              <a:buFont typeface="Arial"/>
              <a:buNone/>
            </a:pPr>
            <a:r>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rPr lang="en-US">
                <a:solidFill>
                  <a:srgbClr val="21242C"/>
                </a:solidFill>
                <a:highlight>
                  <a:schemeClr val="lt1"/>
                </a:highlight>
              </a:rPr>
              <a:t>What if the string contains two or more letters? Consider the palindrome </a:t>
            </a:r>
            <a:r>
              <a:rPr i="1" lang="en-US" u="sng">
                <a:solidFill>
                  <a:srgbClr val="21242C"/>
                </a:solidFill>
                <a:highlight>
                  <a:schemeClr val="lt1"/>
                </a:highlight>
              </a:rPr>
              <a:t>rotor</a:t>
            </a:r>
            <a:r>
              <a:rPr lang="en-US">
                <a:solidFill>
                  <a:srgbClr val="21242C"/>
                </a:solidFill>
                <a:highlight>
                  <a:schemeClr val="lt1"/>
                </a:highlight>
              </a:rPr>
              <a:t>. Its first and last letters are the same, and this trait must hold for any palindrome.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rPr lang="en-US">
                <a:solidFill>
                  <a:srgbClr val="21242C"/>
                </a:solidFill>
                <a:highlight>
                  <a:schemeClr val="lt1"/>
                </a:highlight>
              </a:rPr>
              <a:t>On the other hand, if the first and last letters are not the same, as in </a:t>
            </a:r>
            <a:r>
              <a:rPr i="1" lang="en-US" u="sng">
                <a:solidFill>
                  <a:srgbClr val="21242C"/>
                </a:solidFill>
                <a:highlight>
                  <a:schemeClr val="lt1"/>
                </a:highlight>
              </a:rPr>
              <a:t>motor</a:t>
            </a:r>
            <a:r>
              <a:rPr lang="en-US">
                <a:solidFill>
                  <a:srgbClr val="21242C"/>
                </a:solidFill>
                <a:highlight>
                  <a:schemeClr val="lt1"/>
                </a:highlight>
              </a:rPr>
              <a:t>, then the string cannot possibly be a palindrome. So now we have a way to declare that a string is not a palindrome: when its first and last letters are different. We can think of this situation as another base case, since we have the answer immediately.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rPr lang="en-US">
                <a:solidFill>
                  <a:srgbClr val="21242C"/>
                </a:solidFill>
                <a:highlight>
                  <a:schemeClr val="lt1"/>
                </a:highlight>
              </a:rPr>
              <a:t>Going back to when the first and last letters are the same, what does that tell us? The string might be a palindrome. Then again, it might not be. In the string </a:t>
            </a:r>
            <a:r>
              <a:rPr i="1" lang="en-US" u="sng">
                <a:solidFill>
                  <a:srgbClr val="21242C"/>
                </a:solidFill>
                <a:highlight>
                  <a:schemeClr val="lt1"/>
                </a:highlight>
              </a:rPr>
              <a:t>rater</a:t>
            </a:r>
            <a:r>
              <a:rPr lang="en-US">
                <a:solidFill>
                  <a:srgbClr val="21242C"/>
                </a:solidFill>
                <a:highlight>
                  <a:schemeClr val="lt1"/>
                </a:highlight>
              </a:rPr>
              <a:t>, the first and last letters are the same, but the string is not a palindrome.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t/>
            </a:r>
            <a:endParaRPr>
              <a:solidFill>
                <a:srgbClr val="21242C"/>
              </a:solidFill>
              <a:highlight>
                <a:schemeClr val="lt1"/>
              </a:highlight>
            </a:endParaRPr>
          </a:p>
          <a:p>
            <a:pPr indent="0" lvl="0" marL="0" rtl="0" algn="l">
              <a:spcBef>
                <a:spcPts val="0"/>
              </a:spcBef>
              <a:spcAft>
                <a:spcPts val="0"/>
              </a:spcAft>
              <a:buClr>
                <a:schemeClr val="dk1"/>
              </a:buClr>
              <a:buSzPts val="1200"/>
              <a:buFont typeface="Arial"/>
              <a:buNone/>
            </a:pPr>
            <a:r>
              <a:rPr lang="en-US">
                <a:solidFill>
                  <a:srgbClr val="21242C"/>
                </a:solidFill>
                <a:highlight>
                  <a:schemeClr val="lt1"/>
                </a:highlight>
              </a:rPr>
              <a:t>Suppose we strip off the first and last letters, leaving the string </a:t>
            </a:r>
            <a:r>
              <a:rPr i="1" lang="en-US" u="sng">
                <a:solidFill>
                  <a:srgbClr val="21242C"/>
                </a:solidFill>
                <a:highlight>
                  <a:schemeClr val="lt1"/>
                </a:highlight>
              </a:rPr>
              <a:t>ate</a:t>
            </a:r>
            <a:r>
              <a:rPr lang="en-US">
                <a:solidFill>
                  <a:srgbClr val="21242C"/>
                </a:solidFill>
                <a:highlight>
                  <a:schemeClr val="lt1"/>
                </a:highlight>
              </a:rPr>
              <a:t>. Then the first and last letters of this remaining string are not the same, and so we know that rater is not a palindrome.</a:t>
            </a:r>
            <a:endParaRPr>
              <a:solidFill>
                <a:schemeClr val="dk1"/>
              </a:solidFill>
            </a:endParaRPr>
          </a:p>
          <a:p>
            <a:pPr indent="0" lvl="0" marL="0" rtl="0" algn="l">
              <a:spcBef>
                <a:spcPts val="0"/>
              </a:spcBef>
              <a:spcAft>
                <a:spcPts val="0"/>
              </a:spcAft>
              <a:buNone/>
            </a:pPr>
            <a:r>
              <a:t/>
            </a:r>
            <a:endParaRPr/>
          </a:p>
        </p:txBody>
      </p:sp>
      <p:pic>
        <p:nvPicPr>
          <p:cNvPr id="235" name="Google Shape;235;p31"/>
          <p:cNvPicPr preferRelativeResize="0"/>
          <p:nvPr/>
        </p:nvPicPr>
        <p:blipFill rotWithShape="1">
          <a:blip r:embed="rId3">
            <a:alphaModFix/>
          </a:blip>
          <a:srcRect b="0" l="0" r="0" t="0"/>
          <a:stretch/>
        </p:blipFill>
        <p:spPr>
          <a:xfrm>
            <a:off x="7416188" y="1436625"/>
            <a:ext cx="4191325" cy="2106250"/>
          </a:xfrm>
          <a:prstGeom prst="rect">
            <a:avLst/>
          </a:prstGeom>
          <a:noFill/>
          <a:ln>
            <a:noFill/>
          </a:ln>
        </p:spPr>
      </p:pic>
      <p:sp>
        <p:nvSpPr>
          <p:cNvPr id="236" name="Google Shape;236;p31"/>
          <p:cNvSpPr txBox="1"/>
          <p:nvPr/>
        </p:nvSpPr>
        <p:spPr>
          <a:xfrm>
            <a:off x="8380713" y="339755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https://www.khanacademy.org/</a:t>
            </a:r>
            <a:endParaRPr b="0" i="0" sz="800" u="none" cap="none" strike="noStrike">
              <a:solidFill>
                <a:srgbClr val="000000"/>
              </a:solidFill>
              <a:latin typeface="Arial"/>
              <a:ea typeface="Arial"/>
              <a:cs typeface="Arial"/>
              <a:sym typeface="Arial"/>
            </a:endParaRPr>
          </a:p>
        </p:txBody>
      </p:sp>
      <p:sp>
        <p:nvSpPr>
          <p:cNvPr id="237" name="Google Shape;237;p31"/>
          <p:cNvSpPr txBox="1"/>
          <p:nvPr/>
        </p:nvSpPr>
        <p:spPr>
          <a:xfrm>
            <a:off x="7285550" y="3836550"/>
            <a:ext cx="4452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If the first and last letters differ, then declare that the string is not a palindrome. Otherwise, strip off the first and last letters, and determine whether the string that remains—the subproblem—is a palindrome.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Declare the answer for the shorter string to be the answer for the original string. Once you get down to a string with </a:t>
            </a:r>
            <a:r>
              <a:rPr b="0" i="0" lang="en-US" sz="1400" u="sng" cap="none" strike="noStrike">
                <a:solidFill>
                  <a:srgbClr val="000000"/>
                </a:solidFill>
                <a:latin typeface="Arial"/>
                <a:ea typeface="Arial"/>
                <a:cs typeface="Arial"/>
                <a:sym typeface="Arial"/>
              </a:rPr>
              <a:t>no letters</a:t>
            </a:r>
            <a:r>
              <a:rPr b="0" i="0" lang="en-US" sz="1400" u="none" cap="none" strike="noStrike">
                <a:solidFill>
                  <a:srgbClr val="000000"/>
                </a:solidFill>
                <a:latin typeface="Arial"/>
                <a:ea typeface="Arial"/>
                <a:cs typeface="Arial"/>
                <a:sym typeface="Arial"/>
              </a:rPr>
              <a:t> or </a:t>
            </a:r>
            <a:r>
              <a:rPr b="0" i="0" lang="en-US" sz="1400" u="sng" cap="none" strike="noStrike">
                <a:solidFill>
                  <a:srgbClr val="000000"/>
                </a:solidFill>
                <a:latin typeface="Arial"/>
                <a:ea typeface="Arial"/>
                <a:cs typeface="Arial"/>
                <a:sym typeface="Arial"/>
              </a:rPr>
              <a:t>just one letter</a:t>
            </a:r>
            <a:r>
              <a:rPr b="0" i="0" lang="en-US" sz="1400" u="none" cap="none" strike="noStrike">
                <a:solidFill>
                  <a:srgbClr val="000000"/>
                </a:solidFill>
                <a:latin typeface="Arial"/>
                <a:ea typeface="Arial"/>
                <a:cs typeface="Arial"/>
                <a:sym typeface="Arial"/>
              </a:rPr>
              <a:t>, declare it to be a palindrome.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a:p>
            <a:pPr indent="0" lvl="0" marL="0" rtl="0" algn="l">
              <a:spcBef>
                <a:spcPts val="0"/>
              </a:spcBef>
              <a:spcAft>
                <a:spcPts val="0"/>
              </a:spcAft>
              <a:buClr>
                <a:schemeClr val="dk2"/>
              </a:buClr>
              <a:buSzPts val="6000"/>
              <a:buFont typeface="Georgia"/>
              <a:buNone/>
            </a:pPr>
            <a:r>
              <a:rPr lang="en-US" sz="1800"/>
              <a:t>Finding a Palindrome</a:t>
            </a:r>
            <a:endParaRPr sz="2500"/>
          </a:p>
        </p:txBody>
      </p:sp>
      <p:sp>
        <p:nvSpPr>
          <p:cNvPr id="243" name="Google Shape;243;p32"/>
          <p:cNvSpPr txBox="1"/>
          <p:nvPr/>
        </p:nvSpPr>
        <p:spPr>
          <a:xfrm>
            <a:off x="2018175" y="6089975"/>
            <a:ext cx="246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https://levelup.gitconnected.com/</a:t>
            </a:r>
            <a:endParaRPr b="0" i="0" sz="800" u="none" cap="none" strike="noStrike">
              <a:solidFill>
                <a:srgbClr val="000000"/>
              </a:solidFill>
              <a:latin typeface="Arial"/>
              <a:ea typeface="Arial"/>
              <a:cs typeface="Arial"/>
              <a:sym typeface="Arial"/>
            </a:endParaRPr>
          </a:p>
        </p:txBody>
      </p:sp>
      <p:pic>
        <p:nvPicPr>
          <p:cNvPr id="244" name="Google Shape;244;p32"/>
          <p:cNvPicPr preferRelativeResize="0"/>
          <p:nvPr/>
        </p:nvPicPr>
        <p:blipFill rotWithShape="1">
          <a:blip r:embed="rId3">
            <a:alphaModFix/>
          </a:blip>
          <a:srcRect b="15513" l="9225" r="9061" t="16445"/>
          <a:stretch/>
        </p:blipFill>
        <p:spPr>
          <a:xfrm>
            <a:off x="337350" y="2064650"/>
            <a:ext cx="5824355" cy="3842863"/>
          </a:xfrm>
          <a:prstGeom prst="rect">
            <a:avLst/>
          </a:prstGeom>
          <a:noFill/>
          <a:ln>
            <a:noFill/>
          </a:ln>
        </p:spPr>
      </p:pic>
      <p:pic>
        <p:nvPicPr>
          <p:cNvPr id="245" name="Google Shape;245;p32"/>
          <p:cNvPicPr preferRelativeResize="0"/>
          <p:nvPr/>
        </p:nvPicPr>
        <p:blipFill rotWithShape="1">
          <a:blip r:embed="rId4">
            <a:alphaModFix/>
          </a:blip>
          <a:srcRect b="0" l="0" r="0" t="0"/>
          <a:stretch/>
        </p:blipFill>
        <p:spPr>
          <a:xfrm>
            <a:off x="6533525" y="1601600"/>
            <a:ext cx="5203500" cy="4305925"/>
          </a:xfrm>
          <a:prstGeom prst="rect">
            <a:avLst/>
          </a:prstGeom>
          <a:noFill/>
          <a:ln cap="flat" cmpd="sng" w="9525">
            <a:solidFill>
              <a:srgbClr val="000000"/>
            </a:solidFill>
            <a:prstDash val="solid"/>
            <a:round/>
            <a:headEnd len="sm" w="sm" type="none"/>
            <a:tailEnd len="sm" w="sm" type="none"/>
          </a:ln>
        </p:spPr>
      </p:pic>
      <p:sp>
        <p:nvSpPr>
          <p:cNvPr id="246" name="Google Shape;246;p32"/>
          <p:cNvSpPr txBox="1"/>
          <p:nvPr/>
        </p:nvSpPr>
        <p:spPr>
          <a:xfrm>
            <a:off x="7903925" y="6089975"/>
            <a:ext cx="246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https://stackoverflow.com/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Recursion</a:t>
            </a:r>
            <a:endParaRPr sz="2500"/>
          </a:p>
          <a:p>
            <a:pPr indent="0" lvl="0" marL="0" rtl="0" algn="l">
              <a:spcBef>
                <a:spcPts val="0"/>
              </a:spcBef>
              <a:spcAft>
                <a:spcPts val="0"/>
              </a:spcAft>
              <a:buClr>
                <a:schemeClr val="dk2"/>
              </a:buClr>
              <a:buSzPts val="6000"/>
              <a:buFont typeface="Georgia"/>
              <a:buNone/>
            </a:pPr>
            <a:r>
              <a:rPr lang="en-US" sz="1800"/>
              <a:t>Merge Sort: A Recursive Sorting Algorithm</a:t>
            </a:r>
            <a:endParaRPr sz="2500"/>
          </a:p>
        </p:txBody>
      </p:sp>
      <p:sp>
        <p:nvSpPr>
          <p:cNvPr id="252" name="Google Shape;252;p33"/>
          <p:cNvSpPr txBox="1"/>
          <p:nvPr/>
        </p:nvSpPr>
        <p:spPr>
          <a:xfrm>
            <a:off x="337350" y="1967525"/>
            <a:ext cx="7059300" cy="475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t>Merge sort follows the </a:t>
            </a:r>
            <a:r>
              <a:rPr b="1" lang="en-US" sz="1300"/>
              <a:t>"divide and conquer"</a:t>
            </a:r>
            <a:r>
              <a:rPr lang="en-US" sz="1300"/>
              <a:t> strategy to sort a list by repeatedly dividing it into smaller parts, sorting those parts, and then merging them to form a sorted result.</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US" sz="1300"/>
              <a:t>Divide:</a:t>
            </a:r>
            <a:endParaRPr sz="1300"/>
          </a:p>
          <a:p>
            <a:pPr indent="0" lvl="0" marL="0" rtl="0" algn="l">
              <a:lnSpc>
                <a:spcPct val="115000"/>
              </a:lnSpc>
              <a:spcBef>
                <a:spcPts val="0"/>
              </a:spcBef>
              <a:spcAft>
                <a:spcPts val="0"/>
              </a:spcAft>
              <a:buNone/>
            </a:pPr>
            <a:r>
              <a:rPr lang="en-US" sz="1300"/>
              <a:t>Divide the unsorted list into two equal sublists (or nearly equal if the list has an odd number of elements).</a:t>
            </a:r>
            <a:endParaRPr sz="1300"/>
          </a:p>
          <a:p>
            <a:pPr indent="0" lvl="0" marL="0" rtl="0" algn="l">
              <a:lnSpc>
                <a:spcPct val="115000"/>
              </a:lnSpc>
              <a:spcBef>
                <a:spcPts val="0"/>
              </a:spcBef>
              <a:spcAft>
                <a:spcPts val="0"/>
              </a:spcAft>
              <a:buNone/>
            </a:pPr>
            <a:r>
              <a:rPr lang="en-US" sz="1300"/>
              <a:t>This step is recursively applied until the sublists have only one element each.</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US" sz="1300"/>
              <a:t>Conquer (Sort):</a:t>
            </a:r>
            <a:endParaRPr sz="1300"/>
          </a:p>
          <a:p>
            <a:pPr indent="0" lvl="0" marL="0" rtl="0" algn="l">
              <a:lnSpc>
                <a:spcPct val="115000"/>
              </a:lnSpc>
              <a:spcBef>
                <a:spcPts val="0"/>
              </a:spcBef>
              <a:spcAft>
                <a:spcPts val="0"/>
              </a:spcAft>
              <a:buNone/>
            </a:pPr>
            <a:r>
              <a:rPr lang="en-US" sz="1300"/>
              <a:t>Sort each of the smaller sublists (base case of recursion).</a:t>
            </a:r>
            <a:endParaRPr sz="1300"/>
          </a:p>
          <a:p>
            <a:pPr indent="0" lvl="0" marL="0" rtl="0" algn="l">
              <a:lnSpc>
                <a:spcPct val="115000"/>
              </a:lnSpc>
              <a:spcBef>
                <a:spcPts val="0"/>
              </a:spcBef>
              <a:spcAft>
                <a:spcPts val="0"/>
              </a:spcAft>
              <a:buNone/>
            </a:pPr>
            <a:r>
              <a:rPr lang="en-US" sz="1300"/>
              <a:t>For sublists with only one element, they are already considered sorted.</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US" sz="1300"/>
              <a:t>Merge:</a:t>
            </a:r>
            <a:endParaRPr sz="1300"/>
          </a:p>
          <a:p>
            <a:pPr indent="0" lvl="0" marL="0" rtl="0" algn="l">
              <a:lnSpc>
                <a:spcPct val="115000"/>
              </a:lnSpc>
              <a:spcBef>
                <a:spcPts val="0"/>
              </a:spcBef>
              <a:spcAft>
                <a:spcPts val="0"/>
              </a:spcAft>
              <a:buNone/>
            </a:pPr>
            <a:r>
              <a:rPr lang="en-US" sz="1300"/>
              <a:t>Merge the sorted sublists created in the previous step to produce a new sorted sublist.</a:t>
            </a:r>
            <a:endParaRPr sz="1300"/>
          </a:p>
          <a:p>
            <a:pPr indent="0" lvl="0" marL="0" rtl="0" algn="l">
              <a:lnSpc>
                <a:spcPct val="115000"/>
              </a:lnSpc>
              <a:spcBef>
                <a:spcPts val="0"/>
              </a:spcBef>
              <a:spcAft>
                <a:spcPts val="0"/>
              </a:spcAft>
              <a:buNone/>
            </a:pPr>
            <a:r>
              <a:rPr lang="en-US" sz="1300"/>
              <a:t>The merging process involves comparing the first elements of each sublist and placing them in order into a new merged sublist.</a:t>
            </a:r>
            <a:endParaRPr sz="1300"/>
          </a:p>
          <a:p>
            <a:pPr indent="0" lvl="0" marL="0" rtl="0" algn="l">
              <a:lnSpc>
                <a:spcPct val="115000"/>
              </a:lnSpc>
              <a:spcBef>
                <a:spcPts val="0"/>
              </a:spcBef>
              <a:spcAft>
                <a:spcPts val="0"/>
              </a:spcAft>
              <a:buNone/>
            </a:pPr>
            <a:r>
              <a:rPr lang="en-US" sz="1300"/>
              <a:t>Continue this process until all elements are merged.</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en-US" sz="1300"/>
              <a:t>Repeat:</a:t>
            </a:r>
            <a:endParaRPr sz="1300"/>
          </a:p>
          <a:p>
            <a:pPr indent="0" lvl="0" marL="0" rtl="0" algn="l">
              <a:lnSpc>
                <a:spcPct val="115000"/>
              </a:lnSpc>
              <a:spcBef>
                <a:spcPts val="0"/>
              </a:spcBef>
              <a:spcAft>
                <a:spcPts val="0"/>
              </a:spcAft>
              <a:buNone/>
            </a:pPr>
            <a:r>
              <a:rPr lang="en-US" sz="1300"/>
              <a:t>Repeat steps 1 to 3 until there's only one sorted list remaining, which is the fully sorted list.</a:t>
            </a:r>
            <a:endParaRPr sz="1300"/>
          </a:p>
        </p:txBody>
      </p:sp>
      <p:pic>
        <p:nvPicPr>
          <p:cNvPr id="253" name="Google Shape;253;p33"/>
          <p:cNvPicPr preferRelativeResize="0"/>
          <p:nvPr/>
        </p:nvPicPr>
        <p:blipFill>
          <a:blip r:embed="rId3">
            <a:alphaModFix/>
          </a:blip>
          <a:stretch>
            <a:fillRect/>
          </a:stretch>
        </p:blipFill>
        <p:spPr>
          <a:xfrm>
            <a:off x="7396650" y="1605725"/>
            <a:ext cx="4708726" cy="4533976"/>
          </a:xfrm>
          <a:prstGeom prst="rect">
            <a:avLst/>
          </a:prstGeom>
          <a:noFill/>
          <a:ln>
            <a:noFill/>
          </a:ln>
        </p:spPr>
      </p:pic>
      <p:sp>
        <p:nvSpPr>
          <p:cNvPr id="254" name="Google Shape;254;p33"/>
          <p:cNvSpPr txBox="1"/>
          <p:nvPr/>
        </p:nvSpPr>
        <p:spPr>
          <a:xfrm>
            <a:off x="8519650" y="6269550"/>
            <a:ext cx="246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https://cs.stackexchange.com/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Iteration</a:t>
            </a:r>
            <a:endParaRPr sz="2500"/>
          </a:p>
          <a:p>
            <a:pPr indent="0" lvl="0" marL="0" rtl="0" algn="l">
              <a:spcBef>
                <a:spcPts val="0"/>
              </a:spcBef>
              <a:spcAft>
                <a:spcPts val="0"/>
              </a:spcAft>
              <a:buClr>
                <a:schemeClr val="dk2"/>
              </a:buClr>
              <a:buSzPts val="6000"/>
              <a:buFont typeface="Georgia"/>
              <a:buNone/>
            </a:pPr>
            <a:r>
              <a:rPr lang="en-US" sz="1800"/>
              <a:t>Selection Sort: An Iterative Sorting Algorithm</a:t>
            </a:r>
            <a:endParaRPr sz="1800"/>
          </a:p>
        </p:txBody>
      </p:sp>
      <p:sp>
        <p:nvSpPr>
          <p:cNvPr id="101" name="Google Shape;101;p17"/>
          <p:cNvSpPr txBox="1"/>
          <p:nvPr/>
        </p:nvSpPr>
        <p:spPr>
          <a:xfrm>
            <a:off x="337350" y="2043725"/>
            <a:ext cx="78462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Selection sort is a simple sorting algorithm that repeatedly selects the smallest (or largest) element from the unsorted portion of the list and swaps it with the element at the beginning of the sorted portion. This process is repeated until the entire list is sorted.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US"/>
              <a:t>Initialization:</a:t>
            </a:r>
            <a:endParaRPr/>
          </a:p>
          <a:p>
            <a:pPr indent="-317500" lvl="0" marL="457200" rtl="0" algn="l">
              <a:lnSpc>
                <a:spcPct val="115000"/>
              </a:lnSpc>
              <a:spcBef>
                <a:spcPts val="0"/>
              </a:spcBef>
              <a:spcAft>
                <a:spcPts val="0"/>
              </a:spcAft>
              <a:buSzPts val="1400"/>
              <a:buChar char="●"/>
            </a:pPr>
            <a:r>
              <a:rPr lang="en-US"/>
              <a:t>Start with the first element of the list as the "sorted portion."</a:t>
            </a:r>
            <a:endParaRPr/>
          </a:p>
          <a:p>
            <a:pPr indent="-317500" lvl="0" marL="457200" rtl="0" algn="l">
              <a:lnSpc>
                <a:spcPct val="115000"/>
              </a:lnSpc>
              <a:spcBef>
                <a:spcPts val="0"/>
              </a:spcBef>
              <a:spcAft>
                <a:spcPts val="0"/>
              </a:spcAft>
              <a:buSzPts val="1400"/>
              <a:buChar char="●"/>
            </a:pPr>
            <a:r>
              <a:rPr lang="en-US"/>
              <a:t>The rest of the list is the "unsorted portion."</a:t>
            </a:r>
            <a:endParaRPr/>
          </a:p>
          <a:p>
            <a:pPr indent="0" lvl="0" marL="0" rtl="0" algn="l">
              <a:lnSpc>
                <a:spcPct val="115000"/>
              </a:lnSpc>
              <a:spcBef>
                <a:spcPts val="0"/>
              </a:spcBef>
              <a:spcAft>
                <a:spcPts val="0"/>
              </a:spcAft>
              <a:buNone/>
            </a:pPr>
            <a:r>
              <a:rPr b="1" lang="en-US"/>
              <a:t>Find the Minimum:</a:t>
            </a:r>
            <a:endParaRPr/>
          </a:p>
          <a:p>
            <a:pPr indent="-317500" lvl="0" marL="457200" rtl="0" algn="l">
              <a:lnSpc>
                <a:spcPct val="115000"/>
              </a:lnSpc>
              <a:spcBef>
                <a:spcPts val="0"/>
              </a:spcBef>
              <a:spcAft>
                <a:spcPts val="0"/>
              </a:spcAft>
              <a:buSzPts val="1400"/>
              <a:buChar char="●"/>
            </a:pPr>
            <a:r>
              <a:rPr lang="en-US"/>
              <a:t>Scan through the unsorted portion to find the smallest element.</a:t>
            </a:r>
            <a:endParaRPr b="1"/>
          </a:p>
          <a:p>
            <a:pPr indent="0" lvl="0" marL="0" rtl="0" algn="l">
              <a:lnSpc>
                <a:spcPct val="115000"/>
              </a:lnSpc>
              <a:spcBef>
                <a:spcPts val="0"/>
              </a:spcBef>
              <a:spcAft>
                <a:spcPts val="0"/>
              </a:spcAft>
              <a:buNone/>
            </a:pPr>
            <a:r>
              <a:rPr b="1" lang="en-US"/>
              <a:t>Swap:</a:t>
            </a:r>
            <a:endParaRPr/>
          </a:p>
          <a:p>
            <a:pPr indent="-317500" lvl="0" marL="457200" rtl="0" algn="l">
              <a:lnSpc>
                <a:spcPct val="115000"/>
              </a:lnSpc>
              <a:spcBef>
                <a:spcPts val="0"/>
              </a:spcBef>
              <a:spcAft>
                <a:spcPts val="0"/>
              </a:spcAft>
              <a:buSzPts val="1400"/>
              <a:buChar char="●"/>
            </a:pPr>
            <a:r>
              <a:rPr lang="en-US"/>
              <a:t>Swap the found minimum element with the first element of the unsorted portion.</a:t>
            </a:r>
            <a:endParaRPr/>
          </a:p>
          <a:p>
            <a:pPr indent="0" lvl="0" marL="0" rtl="0" algn="l">
              <a:lnSpc>
                <a:spcPct val="115000"/>
              </a:lnSpc>
              <a:spcBef>
                <a:spcPts val="0"/>
              </a:spcBef>
              <a:spcAft>
                <a:spcPts val="0"/>
              </a:spcAft>
              <a:buNone/>
            </a:pPr>
            <a:r>
              <a:rPr b="1" lang="en-US"/>
              <a:t>Expand the Sorted Portion:</a:t>
            </a:r>
            <a:endParaRPr/>
          </a:p>
          <a:p>
            <a:pPr indent="-317500" lvl="0" marL="457200" rtl="0" algn="l">
              <a:lnSpc>
                <a:spcPct val="115000"/>
              </a:lnSpc>
              <a:spcBef>
                <a:spcPts val="0"/>
              </a:spcBef>
              <a:spcAft>
                <a:spcPts val="0"/>
              </a:spcAft>
              <a:buSzPts val="1400"/>
              <a:buChar char="●"/>
            </a:pPr>
            <a:r>
              <a:rPr lang="en-US"/>
              <a:t>Now, the first element of the list is a part of the sorted portion.</a:t>
            </a:r>
            <a:endParaRPr/>
          </a:p>
          <a:p>
            <a:pPr indent="-317500" lvl="0" marL="457200" rtl="0" algn="l">
              <a:lnSpc>
                <a:spcPct val="115000"/>
              </a:lnSpc>
              <a:spcBef>
                <a:spcPts val="0"/>
              </a:spcBef>
              <a:spcAft>
                <a:spcPts val="0"/>
              </a:spcAft>
              <a:buSzPts val="1400"/>
              <a:buChar char="●"/>
            </a:pPr>
            <a:r>
              <a:rPr lang="en-US"/>
              <a:t>The rest of the sorted portion is one element larger.</a:t>
            </a:r>
            <a:endParaRPr/>
          </a:p>
          <a:p>
            <a:pPr indent="0" lvl="0" marL="0" rtl="0" algn="l">
              <a:lnSpc>
                <a:spcPct val="115000"/>
              </a:lnSpc>
              <a:spcBef>
                <a:spcPts val="0"/>
              </a:spcBef>
              <a:spcAft>
                <a:spcPts val="0"/>
              </a:spcAft>
              <a:buNone/>
            </a:pPr>
            <a:r>
              <a:rPr b="1" lang="en-US"/>
              <a:t>Repeat:</a:t>
            </a:r>
            <a:endParaRPr/>
          </a:p>
          <a:p>
            <a:pPr indent="-317500" lvl="0" marL="457200" rtl="0" algn="l">
              <a:lnSpc>
                <a:spcPct val="115000"/>
              </a:lnSpc>
              <a:spcBef>
                <a:spcPts val="0"/>
              </a:spcBef>
              <a:spcAft>
                <a:spcPts val="0"/>
              </a:spcAft>
              <a:buSzPts val="1400"/>
              <a:buChar char="●"/>
            </a:pPr>
            <a:r>
              <a:rPr lang="en-US"/>
              <a:t>Repeat steps 2 to 4 for the remaining unsorted portion until the entire list is sorted.</a:t>
            </a:r>
            <a:endParaRPr/>
          </a:p>
        </p:txBody>
      </p:sp>
      <p:pic>
        <p:nvPicPr>
          <p:cNvPr id="102" name="Google Shape;102;p17"/>
          <p:cNvPicPr preferRelativeResize="0"/>
          <p:nvPr/>
        </p:nvPicPr>
        <p:blipFill rotWithShape="1">
          <a:blip r:embed="rId3">
            <a:alphaModFix/>
          </a:blip>
          <a:srcRect b="14098" l="21470" r="22992" t="5702"/>
          <a:stretch/>
        </p:blipFill>
        <p:spPr>
          <a:xfrm>
            <a:off x="8222588" y="1176325"/>
            <a:ext cx="3553510" cy="5131551"/>
          </a:xfrm>
          <a:prstGeom prst="rect">
            <a:avLst/>
          </a:prstGeom>
          <a:noFill/>
          <a:ln>
            <a:noFill/>
          </a:ln>
        </p:spPr>
      </p:pic>
      <p:sp>
        <p:nvSpPr>
          <p:cNvPr id="103" name="Google Shape;103;p17"/>
          <p:cNvSpPr txBox="1"/>
          <p:nvPr/>
        </p:nvSpPr>
        <p:spPr>
          <a:xfrm>
            <a:off x="9020263" y="6307875"/>
            <a:ext cx="246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a:t>
            </a:r>
            <a:r>
              <a:rPr lang="en-US" sz="1000"/>
              <a:t>https://www.scaler.com/</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Iteration</a:t>
            </a:r>
            <a:endParaRPr sz="2500"/>
          </a:p>
          <a:p>
            <a:pPr indent="0" lvl="0" marL="0" rtl="0" algn="l">
              <a:spcBef>
                <a:spcPts val="0"/>
              </a:spcBef>
              <a:spcAft>
                <a:spcPts val="0"/>
              </a:spcAft>
              <a:buClr>
                <a:schemeClr val="dk2"/>
              </a:buClr>
              <a:buSzPts val="6000"/>
              <a:buFont typeface="Georgia"/>
              <a:buNone/>
            </a:pPr>
            <a:r>
              <a:rPr lang="en-US" sz="1800"/>
              <a:t>Selection Sort: An Iterative Sorting Algorithm</a:t>
            </a:r>
            <a:endParaRPr sz="1800"/>
          </a:p>
        </p:txBody>
      </p:sp>
      <p:pic>
        <p:nvPicPr>
          <p:cNvPr id="109" name="Google Shape;109;p18"/>
          <p:cNvPicPr preferRelativeResize="0"/>
          <p:nvPr/>
        </p:nvPicPr>
        <p:blipFill>
          <a:blip r:embed="rId3">
            <a:alphaModFix/>
          </a:blip>
          <a:stretch>
            <a:fillRect/>
          </a:stretch>
        </p:blipFill>
        <p:spPr>
          <a:xfrm>
            <a:off x="759525" y="1922091"/>
            <a:ext cx="3836166" cy="4680884"/>
          </a:xfrm>
          <a:prstGeom prst="rect">
            <a:avLst/>
          </a:prstGeom>
          <a:noFill/>
          <a:ln>
            <a:noFill/>
          </a:ln>
        </p:spPr>
      </p:pic>
      <p:sp>
        <p:nvSpPr>
          <p:cNvPr id="110" name="Google Shape;110;p18"/>
          <p:cNvSpPr txBox="1"/>
          <p:nvPr/>
        </p:nvSpPr>
        <p:spPr>
          <a:xfrm>
            <a:off x="1249014" y="6553525"/>
            <a:ext cx="28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a:t>
            </a:r>
            <a:r>
              <a:rPr lang="en-US" sz="1000"/>
              <a:t>https://www.w3resource.com/</a:t>
            </a:r>
            <a:endParaRPr sz="1000"/>
          </a:p>
        </p:txBody>
      </p:sp>
      <p:pic>
        <p:nvPicPr>
          <p:cNvPr id="111" name="Google Shape;111;p18"/>
          <p:cNvPicPr preferRelativeResize="0"/>
          <p:nvPr/>
        </p:nvPicPr>
        <p:blipFill>
          <a:blip r:embed="rId4">
            <a:alphaModFix/>
          </a:blip>
          <a:stretch>
            <a:fillRect/>
          </a:stretch>
        </p:blipFill>
        <p:spPr>
          <a:xfrm>
            <a:off x="4748091" y="2024716"/>
            <a:ext cx="7291509" cy="4307037"/>
          </a:xfrm>
          <a:prstGeom prst="rect">
            <a:avLst/>
          </a:prstGeom>
          <a:noFill/>
          <a:ln cap="flat" cmpd="sng" w="9525">
            <a:solidFill>
              <a:schemeClr val="dk2"/>
            </a:solidFill>
            <a:prstDash val="solid"/>
            <a:round/>
            <a:headEnd len="sm" w="sm" type="none"/>
            <a:tailEnd len="sm" w="sm" type="none"/>
          </a:ln>
        </p:spPr>
      </p:pic>
      <p:sp>
        <p:nvSpPr>
          <p:cNvPr id="112" name="Google Shape;112;p18"/>
          <p:cNvSpPr txBox="1"/>
          <p:nvPr/>
        </p:nvSpPr>
        <p:spPr>
          <a:xfrm>
            <a:off x="7532564" y="6331750"/>
            <a:ext cx="28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a:t>
            </a:r>
            <a:r>
              <a:rPr lang="en-US" sz="1000"/>
              <a:t>https://www.hackerearth.com/</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Induction</a:t>
            </a:r>
            <a:endParaRPr sz="2500"/>
          </a:p>
        </p:txBody>
      </p:sp>
      <p:pic>
        <p:nvPicPr>
          <p:cNvPr id="118" name="Google Shape;118;p19"/>
          <p:cNvPicPr preferRelativeResize="0"/>
          <p:nvPr/>
        </p:nvPicPr>
        <p:blipFill rotWithShape="1">
          <a:blip r:embed="rId3">
            <a:alphaModFix/>
          </a:blip>
          <a:srcRect b="0" l="0" r="0" t="0"/>
          <a:stretch/>
        </p:blipFill>
        <p:spPr>
          <a:xfrm>
            <a:off x="337350" y="1968050"/>
            <a:ext cx="5332284" cy="4667950"/>
          </a:xfrm>
          <a:prstGeom prst="rect">
            <a:avLst/>
          </a:prstGeom>
          <a:noFill/>
          <a:ln>
            <a:noFill/>
          </a:ln>
        </p:spPr>
      </p:pic>
      <p:pic>
        <p:nvPicPr>
          <p:cNvPr id="119" name="Google Shape;119;p19"/>
          <p:cNvPicPr preferRelativeResize="0"/>
          <p:nvPr/>
        </p:nvPicPr>
        <p:blipFill rotWithShape="1">
          <a:blip r:embed="rId4">
            <a:alphaModFix/>
          </a:blip>
          <a:srcRect b="0" l="0" r="0" t="0"/>
          <a:stretch/>
        </p:blipFill>
        <p:spPr>
          <a:xfrm>
            <a:off x="6937900" y="942675"/>
            <a:ext cx="4540576" cy="1092500"/>
          </a:xfrm>
          <a:prstGeom prst="rect">
            <a:avLst/>
          </a:prstGeom>
          <a:noFill/>
          <a:ln>
            <a:noFill/>
          </a:ln>
        </p:spPr>
      </p:pic>
      <p:pic>
        <p:nvPicPr>
          <p:cNvPr id="120" name="Google Shape;120;p19"/>
          <p:cNvPicPr preferRelativeResize="0"/>
          <p:nvPr/>
        </p:nvPicPr>
        <p:blipFill rotWithShape="1">
          <a:blip r:embed="rId5">
            <a:alphaModFix/>
          </a:blip>
          <a:srcRect b="0" l="0" r="0" t="0"/>
          <a:stretch/>
        </p:blipFill>
        <p:spPr>
          <a:xfrm>
            <a:off x="6866550" y="2110550"/>
            <a:ext cx="4683300" cy="4217650"/>
          </a:xfrm>
          <a:prstGeom prst="rect">
            <a:avLst/>
          </a:prstGeom>
          <a:noFill/>
          <a:ln>
            <a:noFill/>
          </a:ln>
        </p:spPr>
      </p:pic>
      <p:sp>
        <p:nvSpPr>
          <p:cNvPr id="121" name="Google Shape;121;p19"/>
          <p:cNvSpPr txBox="1"/>
          <p:nvPr/>
        </p:nvSpPr>
        <p:spPr>
          <a:xfrm>
            <a:off x="8215088" y="632820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Book of Proof by Richard Hammack</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Induction</a:t>
            </a:r>
            <a:endParaRPr sz="2500"/>
          </a:p>
          <a:p>
            <a:pPr indent="0" lvl="0" marL="0" marR="0" rtl="0" algn="l">
              <a:lnSpc>
                <a:spcPct val="90000"/>
              </a:lnSpc>
              <a:spcBef>
                <a:spcPts val="0"/>
              </a:spcBef>
              <a:spcAft>
                <a:spcPts val="0"/>
              </a:spcAft>
              <a:buClr>
                <a:schemeClr val="dk2"/>
              </a:buClr>
              <a:buSzPts val="6000"/>
              <a:buFont typeface="Georgia"/>
              <a:buNone/>
            </a:pPr>
            <a:r>
              <a:rPr lang="en-US" sz="1800"/>
              <a:t>Proof by Mathematical Induction</a:t>
            </a:r>
            <a:endParaRPr sz="1800"/>
          </a:p>
        </p:txBody>
      </p:sp>
      <p:sp>
        <p:nvSpPr>
          <p:cNvPr id="127" name="Google Shape;127;p20"/>
          <p:cNvSpPr txBox="1"/>
          <p:nvPr/>
        </p:nvSpPr>
        <p:spPr>
          <a:xfrm>
            <a:off x="521625" y="2060825"/>
            <a:ext cx="5626500" cy="514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Mathematical induction is a useful technique for proving that a statement S(n) is true for all nonnegative integers n, or, more generally, for all integers at or above some lower limit.</a:t>
            </a:r>
            <a:endParaRPr/>
          </a:p>
          <a:p>
            <a:pPr indent="0" lvl="0" marL="0" rtl="0" algn="l">
              <a:spcBef>
                <a:spcPts val="0"/>
              </a:spcBef>
              <a:spcAft>
                <a:spcPts val="0"/>
              </a:spcAft>
              <a:buNone/>
            </a:pPr>
            <a:r>
              <a:rPr lang="en-US"/>
              <a:t>Steps to perform proof by Mathematical Induction: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Step 1 Basis (base case): Prove that the statement holds for the first natural number n. Usually, n = 0 or n = 1.</a:t>
            </a:r>
            <a:endParaRPr/>
          </a:p>
          <a:p>
            <a:pPr indent="-317500" lvl="0" marL="457200" rtl="0" algn="l">
              <a:spcBef>
                <a:spcPts val="0"/>
              </a:spcBef>
              <a:spcAft>
                <a:spcPts val="0"/>
              </a:spcAft>
              <a:buSzPts val="1400"/>
              <a:buChar char="●"/>
            </a:pPr>
            <a:r>
              <a:rPr lang="en-US"/>
              <a:t>Step 2 Inductive Hypothesis: Assume that the statement is true for </a:t>
            </a:r>
            <a:endParaRPr/>
          </a:p>
          <a:p>
            <a:pPr indent="-317500" lvl="0" marL="457200" rtl="0" algn="l">
              <a:spcBef>
                <a:spcPts val="0"/>
              </a:spcBef>
              <a:spcAft>
                <a:spcPts val="0"/>
              </a:spcAft>
              <a:buSzPts val="1400"/>
              <a:buChar char="●"/>
            </a:pPr>
            <a:r>
              <a:rPr lang="en-US"/>
              <a:t>n = k</a:t>
            </a:r>
            <a:endParaRPr/>
          </a:p>
          <a:p>
            <a:pPr indent="-317500" lvl="0" marL="457200" rtl="0" algn="l">
              <a:spcBef>
                <a:spcPts val="0"/>
              </a:spcBef>
              <a:spcAft>
                <a:spcPts val="0"/>
              </a:spcAft>
              <a:buSzPts val="1400"/>
              <a:buChar char="●"/>
            </a:pPr>
            <a:r>
              <a:rPr lang="en-US"/>
              <a:t>Step 3 Inductive Step: If it is true for n=k, prove that the statement is true for n = k+1. Plug in k+1, and then simplify or rearrange RHS such that LHS = RHS. When both sides are equal, the inductive step is completed.</a:t>
            </a:r>
            <a:endParaRPr/>
          </a:p>
          <a:p>
            <a:pPr indent="-317500" lvl="0" marL="457200" rtl="0" algn="l">
              <a:spcBef>
                <a:spcPts val="0"/>
              </a:spcBef>
              <a:spcAft>
                <a:spcPts val="0"/>
              </a:spcAft>
              <a:buSzPts val="1400"/>
              <a:buChar char="●"/>
            </a:pPr>
            <a:r>
              <a:rPr lang="en-US"/>
              <a:t>Step 4 Conclusion: Invoke the Induction. By mathematical induction, it is proved that the statement is true for  all nonnegative n. </a:t>
            </a:r>
            <a:endParaRPr/>
          </a:p>
          <a:p>
            <a:pPr indent="0" lvl="0" marL="0" rtl="0" algn="l">
              <a:spcBef>
                <a:spcPts val="0"/>
              </a:spcBef>
              <a:spcAft>
                <a:spcPts val="0"/>
              </a:spcAft>
              <a:buNone/>
            </a:pPr>
            <a:r>
              <a:t/>
            </a:r>
            <a:endParaRPr sz="1500"/>
          </a:p>
          <a:p>
            <a:pPr indent="-311150" lvl="0" marL="457200" rtl="0" algn="l">
              <a:spcBef>
                <a:spcPts val="0"/>
              </a:spcBef>
              <a:spcAft>
                <a:spcPts val="0"/>
              </a:spcAft>
              <a:buClr>
                <a:srgbClr val="A61C00"/>
              </a:buClr>
              <a:buSzPts val="1300"/>
              <a:buChar char="❏"/>
            </a:pPr>
            <a:r>
              <a:rPr lang="en-US" sz="1300">
                <a:solidFill>
                  <a:srgbClr val="A61C00"/>
                </a:solidFill>
              </a:rPr>
              <a:t>Show it is true for the first one</a:t>
            </a:r>
            <a:endParaRPr sz="1300">
              <a:solidFill>
                <a:srgbClr val="A61C00"/>
              </a:solidFill>
            </a:endParaRPr>
          </a:p>
          <a:p>
            <a:pPr indent="-311150" lvl="0" marL="457200" rtl="0" algn="l">
              <a:spcBef>
                <a:spcPts val="0"/>
              </a:spcBef>
              <a:spcAft>
                <a:spcPts val="0"/>
              </a:spcAft>
              <a:buClr>
                <a:srgbClr val="A61C00"/>
              </a:buClr>
              <a:buSzPts val="1300"/>
              <a:buChar char="❏"/>
            </a:pPr>
            <a:r>
              <a:rPr lang="en-US" sz="1300">
                <a:solidFill>
                  <a:srgbClr val="A61C00"/>
                </a:solidFill>
              </a:rPr>
              <a:t>Show that if any one is true then the next one is true</a:t>
            </a:r>
            <a:br>
              <a:rPr lang="en-US" sz="1300">
                <a:solidFill>
                  <a:srgbClr val="A61C00"/>
                </a:solidFill>
              </a:rPr>
            </a:br>
            <a:r>
              <a:rPr b="1" lang="en-US" sz="1300">
                <a:solidFill>
                  <a:srgbClr val="A61C00"/>
                </a:solidFill>
              </a:rPr>
              <a:t>Then all are true</a:t>
            </a:r>
            <a:endParaRPr b="1" sz="1300">
              <a:solidFill>
                <a:srgbClr val="A61C00"/>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128" name="Google Shape;128;p20"/>
          <p:cNvPicPr preferRelativeResize="0"/>
          <p:nvPr/>
        </p:nvPicPr>
        <p:blipFill rotWithShape="1">
          <a:blip r:embed="rId3">
            <a:alphaModFix/>
          </a:blip>
          <a:srcRect b="0" l="1107" r="0" t="3081"/>
          <a:stretch/>
        </p:blipFill>
        <p:spPr>
          <a:xfrm>
            <a:off x="6655525" y="1153776"/>
            <a:ext cx="4922476" cy="2852950"/>
          </a:xfrm>
          <a:prstGeom prst="rect">
            <a:avLst/>
          </a:prstGeom>
          <a:noFill/>
          <a:ln>
            <a:noFill/>
          </a:ln>
        </p:spPr>
      </p:pic>
      <p:sp>
        <p:nvSpPr>
          <p:cNvPr id="129" name="Google Shape;129;p20"/>
          <p:cNvSpPr txBox="1"/>
          <p:nvPr/>
        </p:nvSpPr>
        <p:spPr>
          <a:xfrm>
            <a:off x="8235025" y="4006725"/>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https://cse.buffalo.edu/</a:t>
            </a:r>
            <a:endParaRPr b="0" i="0" sz="800" u="none" cap="none" strike="noStrike">
              <a:solidFill>
                <a:srgbClr val="000000"/>
              </a:solidFill>
              <a:latin typeface="Arial"/>
              <a:ea typeface="Arial"/>
              <a:cs typeface="Arial"/>
              <a:sym typeface="Arial"/>
            </a:endParaRPr>
          </a:p>
        </p:txBody>
      </p:sp>
      <p:pic>
        <p:nvPicPr>
          <p:cNvPr id="130" name="Google Shape;130;p20"/>
          <p:cNvPicPr preferRelativeResize="0"/>
          <p:nvPr/>
        </p:nvPicPr>
        <p:blipFill rotWithShape="1">
          <a:blip r:embed="rId4">
            <a:alphaModFix/>
          </a:blip>
          <a:srcRect b="0" l="0" r="0" t="0"/>
          <a:stretch/>
        </p:blipFill>
        <p:spPr>
          <a:xfrm>
            <a:off x="6380650" y="4865600"/>
            <a:ext cx="5472225" cy="170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Induction</a:t>
            </a:r>
            <a:endParaRPr sz="2500"/>
          </a:p>
          <a:p>
            <a:pPr indent="0" lvl="0" marL="0" rtl="0" algn="l">
              <a:spcBef>
                <a:spcPts val="0"/>
              </a:spcBef>
              <a:spcAft>
                <a:spcPts val="0"/>
              </a:spcAft>
              <a:buClr>
                <a:schemeClr val="dk2"/>
              </a:buClr>
              <a:buSzPts val="6000"/>
              <a:buFont typeface="Georgia"/>
              <a:buNone/>
            </a:pPr>
            <a:r>
              <a:rPr lang="en-US" sz="1800"/>
              <a:t>Induction Proofs Template</a:t>
            </a:r>
            <a:endParaRPr sz="2500"/>
          </a:p>
        </p:txBody>
      </p:sp>
      <p:pic>
        <p:nvPicPr>
          <p:cNvPr id="136" name="Google Shape;136;p21"/>
          <p:cNvPicPr preferRelativeResize="0"/>
          <p:nvPr/>
        </p:nvPicPr>
        <p:blipFill rotWithShape="1">
          <a:blip r:embed="rId3">
            <a:alphaModFix/>
          </a:blip>
          <a:srcRect b="0" l="0" r="0" t="0"/>
          <a:stretch/>
        </p:blipFill>
        <p:spPr>
          <a:xfrm>
            <a:off x="6746825" y="967700"/>
            <a:ext cx="4957100" cy="5564426"/>
          </a:xfrm>
          <a:prstGeom prst="rect">
            <a:avLst/>
          </a:prstGeom>
          <a:noFill/>
          <a:ln>
            <a:noFill/>
          </a:ln>
        </p:spPr>
      </p:pic>
      <p:sp>
        <p:nvSpPr>
          <p:cNvPr id="137" name="Google Shape;137;p21"/>
          <p:cNvSpPr txBox="1"/>
          <p:nvPr/>
        </p:nvSpPr>
        <p:spPr>
          <a:xfrm>
            <a:off x="7606150" y="6498875"/>
            <a:ext cx="3782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Mathematics for Computer Science, Eric Lehman (Google Inc.)</a:t>
            </a:r>
            <a:endParaRPr b="0" i="0" sz="800" u="none" cap="none" strike="noStrike">
              <a:solidFill>
                <a:srgbClr val="000000"/>
              </a:solidFill>
              <a:latin typeface="Arial"/>
              <a:ea typeface="Arial"/>
              <a:cs typeface="Arial"/>
              <a:sym typeface="Arial"/>
            </a:endParaRPr>
          </a:p>
        </p:txBody>
      </p:sp>
      <p:pic>
        <p:nvPicPr>
          <p:cNvPr id="138" name="Google Shape;138;p21"/>
          <p:cNvPicPr preferRelativeResize="0"/>
          <p:nvPr/>
        </p:nvPicPr>
        <p:blipFill rotWithShape="1">
          <a:blip r:embed="rId4">
            <a:alphaModFix/>
          </a:blip>
          <a:srcRect b="2162" l="1185" r="0" t="0"/>
          <a:stretch/>
        </p:blipFill>
        <p:spPr>
          <a:xfrm>
            <a:off x="823500" y="5171225"/>
            <a:ext cx="4905775" cy="1352350"/>
          </a:xfrm>
          <a:prstGeom prst="rect">
            <a:avLst/>
          </a:prstGeom>
          <a:noFill/>
          <a:ln>
            <a:noFill/>
          </a:ln>
        </p:spPr>
      </p:pic>
      <p:pic>
        <p:nvPicPr>
          <p:cNvPr id="139" name="Google Shape;139;p21"/>
          <p:cNvPicPr preferRelativeResize="0"/>
          <p:nvPr/>
        </p:nvPicPr>
        <p:blipFill rotWithShape="1">
          <a:blip r:embed="rId5">
            <a:alphaModFix/>
          </a:blip>
          <a:srcRect b="0" l="0" r="0" t="0"/>
          <a:stretch/>
        </p:blipFill>
        <p:spPr>
          <a:xfrm>
            <a:off x="337354" y="2008150"/>
            <a:ext cx="5154601" cy="2857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Induction</a:t>
            </a:r>
            <a:endParaRPr sz="2500"/>
          </a:p>
          <a:p>
            <a:pPr indent="0" lvl="0" marL="0" rtl="0" algn="l">
              <a:spcBef>
                <a:spcPts val="0"/>
              </a:spcBef>
              <a:spcAft>
                <a:spcPts val="0"/>
              </a:spcAft>
              <a:buClr>
                <a:schemeClr val="dk2"/>
              </a:buClr>
              <a:buSzPts val="6000"/>
              <a:buFont typeface="Georgia"/>
              <a:buNone/>
            </a:pPr>
            <a:r>
              <a:rPr lang="en-US" sz="1800"/>
              <a:t>Proof by Mathematical Induction</a:t>
            </a:r>
            <a:endParaRPr sz="2500"/>
          </a:p>
        </p:txBody>
      </p:sp>
      <p:pic>
        <p:nvPicPr>
          <p:cNvPr id="145" name="Google Shape;145;p22"/>
          <p:cNvPicPr preferRelativeResize="0"/>
          <p:nvPr/>
        </p:nvPicPr>
        <p:blipFill rotWithShape="1">
          <a:blip r:embed="rId3">
            <a:alphaModFix/>
          </a:blip>
          <a:srcRect b="4707" l="17061" r="18092" t="0"/>
          <a:stretch/>
        </p:blipFill>
        <p:spPr>
          <a:xfrm>
            <a:off x="419950" y="1872325"/>
            <a:ext cx="5883174" cy="4863200"/>
          </a:xfrm>
          <a:prstGeom prst="rect">
            <a:avLst/>
          </a:prstGeom>
          <a:noFill/>
          <a:ln cap="flat" cmpd="sng" w="9525">
            <a:solidFill>
              <a:srgbClr val="595959"/>
            </a:solidFill>
            <a:prstDash val="solid"/>
            <a:round/>
            <a:headEnd len="sm" w="sm" type="none"/>
            <a:tailEnd len="sm" w="sm" type="none"/>
          </a:ln>
        </p:spPr>
      </p:pic>
      <p:pic>
        <p:nvPicPr>
          <p:cNvPr id="146" name="Google Shape;146;p22"/>
          <p:cNvPicPr preferRelativeResize="0"/>
          <p:nvPr/>
        </p:nvPicPr>
        <p:blipFill rotWithShape="1">
          <a:blip r:embed="rId4">
            <a:alphaModFix/>
          </a:blip>
          <a:srcRect b="16329" l="8952" r="8231" t="16857"/>
          <a:stretch/>
        </p:blipFill>
        <p:spPr>
          <a:xfrm>
            <a:off x="6372000" y="1872325"/>
            <a:ext cx="5685875" cy="2580125"/>
          </a:xfrm>
          <a:prstGeom prst="rect">
            <a:avLst/>
          </a:prstGeom>
          <a:noFill/>
          <a:ln cap="flat" cmpd="sng" w="9525">
            <a:solidFill>
              <a:srgbClr val="595959"/>
            </a:solidFill>
            <a:prstDash val="solid"/>
            <a:round/>
            <a:headEnd len="sm" w="sm" type="none"/>
            <a:tailEnd len="sm" w="sm" type="none"/>
          </a:ln>
        </p:spPr>
      </p:pic>
      <p:sp>
        <p:nvSpPr>
          <p:cNvPr id="147" name="Google Shape;147;p22"/>
          <p:cNvSpPr txBox="1"/>
          <p:nvPr/>
        </p:nvSpPr>
        <p:spPr>
          <a:xfrm>
            <a:off x="8083788" y="445245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Induction</a:t>
            </a:r>
            <a:endParaRPr sz="2500"/>
          </a:p>
          <a:p>
            <a:pPr indent="0" lvl="0" marL="0" rtl="0" algn="l">
              <a:spcBef>
                <a:spcPts val="0"/>
              </a:spcBef>
              <a:spcAft>
                <a:spcPts val="0"/>
              </a:spcAft>
              <a:buClr>
                <a:schemeClr val="dk2"/>
              </a:buClr>
              <a:buSzPts val="6000"/>
              <a:buFont typeface="Georgia"/>
              <a:buNone/>
            </a:pPr>
            <a:r>
              <a:rPr lang="en-US" sz="1800"/>
              <a:t>Proof by Mathematical Induction</a:t>
            </a:r>
            <a:endParaRPr sz="2500"/>
          </a:p>
        </p:txBody>
      </p:sp>
      <p:pic>
        <p:nvPicPr>
          <p:cNvPr id="153" name="Google Shape;153;p23"/>
          <p:cNvPicPr preferRelativeResize="0"/>
          <p:nvPr/>
        </p:nvPicPr>
        <p:blipFill rotWithShape="1">
          <a:blip r:embed="rId3">
            <a:alphaModFix/>
          </a:blip>
          <a:srcRect b="0" l="0" r="0" t="0"/>
          <a:stretch/>
        </p:blipFill>
        <p:spPr>
          <a:xfrm>
            <a:off x="489750" y="1949400"/>
            <a:ext cx="5138550" cy="4468925"/>
          </a:xfrm>
          <a:prstGeom prst="rect">
            <a:avLst/>
          </a:prstGeom>
          <a:noFill/>
          <a:ln cap="flat" cmpd="sng" w="9525">
            <a:solidFill>
              <a:srgbClr val="595959"/>
            </a:solidFill>
            <a:prstDash val="solid"/>
            <a:round/>
            <a:headEnd len="sm" w="sm" type="none"/>
            <a:tailEnd len="sm" w="sm" type="none"/>
          </a:ln>
        </p:spPr>
      </p:pic>
      <p:sp>
        <p:nvSpPr>
          <p:cNvPr id="154" name="Google Shape;154;p23"/>
          <p:cNvSpPr txBox="1"/>
          <p:nvPr/>
        </p:nvSpPr>
        <p:spPr>
          <a:xfrm>
            <a:off x="1927875" y="6418325"/>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https://bgrasley.wordpress.com/</a:t>
            </a:r>
            <a:endParaRPr b="0" i="0" sz="800" u="none" cap="none" strike="noStrike">
              <a:solidFill>
                <a:srgbClr val="000000"/>
              </a:solidFill>
              <a:latin typeface="Arial"/>
              <a:ea typeface="Arial"/>
              <a:cs typeface="Arial"/>
              <a:sym typeface="Arial"/>
            </a:endParaRPr>
          </a:p>
        </p:txBody>
      </p:sp>
      <p:pic>
        <p:nvPicPr>
          <p:cNvPr id="155" name="Google Shape;155;p23"/>
          <p:cNvPicPr preferRelativeResize="0"/>
          <p:nvPr/>
        </p:nvPicPr>
        <p:blipFill rotWithShape="1">
          <a:blip r:embed="rId4">
            <a:alphaModFix/>
          </a:blip>
          <a:srcRect b="0" l="0" r="0" t="0"/>
          <a:stretch/>
        </p:blipFill>
        <p:spPr>
          <a:xfrm>
            <a:off x="5978575" y="911702"/>
            <a:ext cx="4267174" cy="5638499"/>
          </a:xfrm>
          <a:prstGeom prst="rect">
            <a:avLst/>
          </a:prstGeom>
          <a:noFill/>
          <a:ln cap="flat" cmpd="sng" w="9525">
            <a:solidFill>
              <a:srgbClr val="595959"/>
            </a:solidFill>
            <a:prstDash val="solid"/>
            <a:round/>
            <a:headEnd len="sm" w="sm" type="none"/>
            <a:tailEnd len="sm" w="sm" type="none"/>
          </a:ln>
        </p:spPr>
      </p:pic>
      <p:sp>
        <p:nvSpPr>
          <p:cNvPr id="156" name="Google Shape;156;p23"/>
          <p:cNvSpPr txBox="1"/>
          <p:nvPr/>
        </p:nvSpPr>
        <p:spPr>
          <a:xfrm>
            <a:off x="6981013" y="655020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University of Manitoba</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Induction</a:t>
            </a:r>
            <a:endParaRPr sz="2500"/>
          </a:p>
          <a:p>
            <a:pPr indent="0" lvl="0" marL="0" rtl="0" algn="l">
              <a:spcBef>
                <a:spcPts val="0"/>
              </a:spcBef>
              <a:spcAft>
                <a:spcPts val="0"/>
              </a:spcAft>
              <a:buClr>
                <a:schemeClr val="dk2"/>
              </a:buClr>
              <a:buSzPts val="6000"/>
              <a:buFont typeface="Georgia"/>
              <a:buNone/>
            </a:pPr>
            <a:r>
              <a:rPr lang="en-US" sz="1800"/>
              <a:t>Proof by Mathematical Induction</a:t>
            </a:r>
            <a:endParaRPr sz="2500"/>
          </a:p>
        </p:txBody>
      </p:sp>
      <p:sp>
        <p:nvSpPr>
          <p:cNvPr id="162" name="Google Shape;162;p24"/>
          <p:cNvSpPr txBox="1"/>
          <p:nvPr/>
        </p:nvSpPr>
        <p:spPr>
          <a:xfrm>
            <a:off x="3322550" y="6550200"/>
            <a:ext cx="2262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https://www.analyzemath.com/</a:t>
            </a:r>
            <a:endParaRPr b="0" i="0" sz="800" u="none" cap="none" strike="noStrike">
              <a:solidFill>
                <a:srgbClr val="000000"/>
              </a:solidFill>
              <a:latin typeface="Arial"/>
              <a:ea typeface="Arial"/>
              <a:cs typeface="Arial"/>
              <a:sym typeface="Arial"/>
            </a:endParaRPr>
          </a:p>
        </p:txBody>
      </p:sp>
      <p:pic>
        <p:nvPicPr>
          <p:cNvPr id="163" name="Google Shape;163;p24"/>
          <p:cNvPicPr preferRelativeResize="0"/>
          <p:nvPr/>
        </p:nvPicPr>
        <p:blipFill rotWithShape="1">
          <a:blip r:embed="rId3">
            <a:alphaModFix/>
          </a:blip>
          <a:srcRect b="0" l="0" r="0" t="0"/>
          <a:stretch/>
        </p:blipFill>
        <p:spPr>
          <a:xfrm>
            <a:off x="422325" y="1931600"/>
            <a:ext cx="3451024" cy="4603203"/>
          </a:xfrm>
          <a:prstGeom prst="rect">
            <a:avLst/>
          </a:prstGeom>
          <a:noFill/>
          <a:ln cap="flat" cmpd="sng" w="9525">
            <a:solidFill>
              <a:srgbClr val="595959"/>
            </a:solidFill>
            <a:prstDash val="solid"/>
            <a:round/>
            <a:headEnd len="sm" w="sm" type="none"/>
            <a:tailEnd len="sm" w="sm" type="none"/>
          </a:ln>
        </p:spPr>
      </p:pic>
      <p:pic>
        <p:nvPicPr>
          <p:cNvPr id="164" name="Google Shape;164;p24"/>
          <p:cNvPicPr preferRelativeResize="0"/>
          <p:nvPr/>
        </p:nvPicPr>
        <p:blipFill rotWithShape="1">
          <a:blip r:embed="rId4">
            <a:alphaModFix/>
          </a:blip>
          <a:srcRect b="0" l="0" r="0" t="0"/>
          <a:stretch/>
        </p:blipFill>
        <p:spPr>
          <a:xfrm>
            <a:off x="4018500" y="1931600"/>
            <a:ext cx="3615249" cy="4603201"/>
          </a:xfrm>
          <a:prstGeom prst="rect">
            <a:avLst/>
          </a:prstGeom>
          <a:noFill/>
          <a:ln cap="flat" cmpd="sng" w="9525">
            <a:solidFill>
              <a:srgbClr val="595959"/>
            </a:solidFill>
            <a:prstDash val="solid"/>
            <a:round/>
            <a:headEnd len="sm" w="sm" type="none"/>
            <a:tailEnd len="sm" w="sm" type="none"/>
          </a:ln>
        </p:spPr>
      </p:pic>
      <p:pic>
        <p:nvPicPr>
          <p:cNvPr id="165" name="Google Shape;165;p24"/>
          <p:cNvPicPr preferRelativeResize="0"/>
          <p:nvPr/>
        </p:nvPicPr>
        <p:blipFill rotWithShape="1">
          <a:blip r:embed="rId5">
            <a:alphaModFix/>
          </a:blip>
          <a:srcRect b="0" l="0" r="0" t="0"/>
          <a:stretch/>
        </p:blipFill>
        <p:spPr>
          <a:xfrm>
            <a:off x="7743775" y="1931600"/>
            <a:ext cx="3698715" cy="4603201"/>
          </a:xfrm>
          <a:prstGeom prst="rect">
            <a:avLst/>
          </a:prstGeom>
          <a:noFill/>
          <a:ln cap="flat" cmpd="sng" w="9525">
            <a:solidFill>
              <a:srgbClr val="595959"/>
            </a:solidFill>
            <a:prstDash val="solid"/>
            <a:round/>
            <a:headEnd len="sm" w="sm" type="none"/>
            <a:tailEnd len="sm" w="sm" type="none"/>
          </a:ln>
        </p:spPr>
      </p:pic>
      <p:sp>
        <p:nvSpPr>
          <p:cNvPr id="166" name="Google Shape;166;p24"/>
          <p:cNvSpPr txBox="1"/>
          <p:nvPr/>
        </p:nvSpPr>
        <p:spPr>
          <a:xfrm>
            <a:off x="8294475" y="6550200"/>
            <a:ext cx="2392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https://www.math-only-math.com/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